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embeddings/oleObject3.bin" ContentType="application/vnd.openxmlformats-officedocument.oleObject"/>
  <Override PartName="/ppt/theme/theme4.xml" ContentType="application/vnd.openxmlformats-officedocument.theme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embeddings/oleObject5.bin" ContentType="application/vnd.openxmlformats-officedocument.oleObject"/>
  <Override PartName="/ppt/tags/tag7.xml" ContentType="application/vnd.openxmlformats-officedocument.presentationml.tags+xml"/>
  <Override PartName="/ppt/embeddings/oleObject6.bin" ContentType="application/vnd.openxmlformats-officedocument.oleObject"/>
  <Override PartName="/ppt/tags/tag8.xml" ContentType="application/vnd.openxmlformats-officedocument.presentationml.tags+xml"/>
  <Override PartName="/ppt/embeddings/oleObject7.bin" ContentType="application/vnd.openxmlformats-officedocument.oleObject"/>
  <Override PartName="/ppt/tags/tag9.xml" ContentType="application/vnd.openxmlformats-officedocument.presentationml.tags+xml"/>
  <Override PartName="/ppt/embeddings/oleObject8.bin" ContentType="application/vnd.openxmlformats-officedocument.oleObject"/>
  <Override PartName="/ppt/charts/chart2.xml" ContentType="application/vnd.openxmlformats-officedocument.drawingml.chart+xml"/>
  <Override PartName="/ppt/tags/tag10.xml" ContentType="application/vnd.openxmlformats-officedocument.presentationml.tags+xml"/>
  <Override PartName="/ppt/embeddings/oleObject9.bin" ContentType="application/vnd.openxmlformats-officedocument.oleObject"/>
  <Override PartName="/ppt/tags/tag11.xml" ContentType="application/vnd.openxmlformats-officedocument.presentationml.tags+xml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802" r:id="rId2"/>
    <p:sldMasterId id="2147483807" r:id="rId3"/>
  </p:sldMasterIdLst>
  <p:notesMasterIdLst>
    <p:notesMasterId r:id="rId14"/>
  </p:notesMasterIdLst>
  <p:handoutMasterIdLst>
    <p:handoutMasterId r:id="rId15"/>
  </p:handoutMasterIdLst>
  <p:sldIdLst>
    <p:sldId id="260" r:id="rId4"/>
    <p:sldId id="284" r:id="rId5"/>
    <p:sldId id="288" r:id="rId6"/>
    <p:sldId id="272" r:id="rId7"/>
    <p:sldId id="273" r:id="rId8"/>
    <p:sldId id="274" r:id="rId9"/>
    <p:sldId id="290" r:id="rId10"/>
    <p:sldId id="291" r:id="rId11"/>
    <p:sldId id="277" r:id="rId12"/>
    <p:sldId id="282" r:id="rId13"/>
  </p:sldIdLst>
  <p:sldSz cx="9144000" cy="6858000" type="screen4x3"/>
  <p:notesSz cx="6797675" cy="9926638"/>
  <p:custDataLst>
    <p:tags r:id="rId17"/>
  </p:custDataLst>
  <p:defaultTextStyle>
    <a:defPPr>
      <a:defRPr lang="de-AT"/>
    </a:defPPr>
    <a:lvl1pPr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3">
          <p15:clr>
            <a:srgbClr val="A4A3A4"/>
          </p15:clr>
        </p15:guide>
        <p15:guide id="2" orient="horz" pos="4052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orient="horz" pos="3575">
          <p15:clr>
            <a:srgbClr val="A4A3A4"/>
          </p15:clr>
        </p15:guide>
        <p15:guide id="5" orient="horz">
          <p15:clr>
            <a:srgbClr val="A4A3A4"/>
          </p15:clr>
        </p15:guide>
        <p15:guide id="6" pos="5556">
          <p15:clr>
            <a:srgbClr val="A4A3A4"/>
          </p15:clr>
        </p15:guide>
        <p15:guide id="7" pos="204">
          <p15:clr>
            <a:srgbClr val="A4A3A4"/>
          </p15:clr>
        </p15:guide>
        <p15:guide id="8" pos="1749">
          <p15:clr>
            <a:srgbClr val="A4A3A4"/>
          </p15:clr>
        </p15:guide>
        <p15:guide id="9" pos="40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00"/>
    <a:srgbClr val="007A00"/>
    <a:srgbClr val="D5E7FF"/>
    <a:srgbClr val="008E00"/>
    <a:srgbClr val="00A800"/>
    <a:srgbClr val="00DE00"/>
    <a:srgbClr val="3FFF3F"/>
    <a:srgbClr val="7DFF7D"/>
    <a:srgbClr val="ABFFAB"/>
    <a:srgbClr val="CD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9" autoAdjust="0"/>
    <p:restoredTop sz="94634" autoAdjust="0"/>
  </p:normalViewPr>
  <p:slideViewPr>
    <p:cSldViewPr snapToGrid="0">
      <p:cViewPr>
        <p:scale>
          <a:sx n="90" d="100"/>
          <a:sy n="90" d="100"/>
        </p:scale>
        <p:origin x="-80" y="-80"/>
      </p:cViewPr>
      <p:guideLst>
        <p:guide orient="horz" pos="563"/>
        <p:guide orient="horz" pos="4052"/>
        <p:guide orient="horz" pos="2185"/>
        <p:guide orient="horz" pos="2617"/>
        <p:guide orient="horz"/>
        <p:guide pos="5556"/>
        <p:guide pos="204"/>
        <p:guide pos="1749"/>
        <p:guide pos="4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ÖBIB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100%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100%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100%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100%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29,60%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33,24%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28,42%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31,50%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52,85%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Tabelle1!$A$2:$A$10</c:f>
              <c:strCache>
                <c:ptCount val="9"/>
                <c:pt idx="0">
                  <c:v>Schoeller-Bleckmann GmbH</c:v>
                </c:pt>
                <c:pt idx="1">
                  <c:v>IMIB</c:v>
                </c:pt>
                <c:pt idx="2">
                  <c:v>GKB</c:v>
                </c:pt>
                <c:pt idx="3">
                  <c:v>FIMBAG</c:v>
                </c:pt>
                <c:pt idx="4">
                  <c:v>APK Pensionskasse</c:v>
                </c:pt>
                <c:pt idx="5">
                  <c:v>Casinos Austria AG</c:v>
                </c:pt>
                <c:pt idx="6">
                  <c:v>Telekom Austria AG</c:v>
                </c:pt>
                <c:pt idx="7">
                  <c:v>OMV AG</c:v>
                </c:pt>
                <c:pt idx="8">
                  <c:v>Österreichische Post AG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29.6</c:v>
                </c:pt>
                <c:pt idx="5">
                  <c:v>33.24</c:v>
                </c:pt>
                <c:pt idx="6">
                  <c:v>28.42</c:v>
                </c:pt>
                <c:pt idx="7">
                  <c:v>31.5</c:v>
                </c:pt>
                <c:pt idx="8">
                  <c:v>52.85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Tabelle1!$A$2:$A$10</c:f>
              <c:strCache>
                <c:ptCount val="9"/>
                <c:pt idx="0">
                  <c:v>Schoeller-Bleckmann GmbH</c:v>
                </c:pt>
                <c:pt idx="1">
                  <c:v>IMIB</c:v>
                </c:pt>
                <c:pt idx="2">
                  <c:v>GKB</c:v>
                </c:pt>
                <c:pt idx="3">
                  <c:v>FIMBAG</c:v>
                </c:pt>
                <c:pt idx="4">
                  <c:v>APK Pensionskasse</c:v>
                </c:pt>
                <c:pt idx="5">
                  <c:v>Casinos Austria AG</c:v>
                </c:pt>
                <c:pt idx="6">
                  <c:v>Telekom Austria AG</c:v>
                </c:pt>
                <c:pt idx="7">
                  <c:v>OMV AG</c:v>
                </c:pt>
                <c:pt idx="8">
                  <c:v>Österreichische Post AG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70.4</c:v>
                </c:pt>
                <c:pt idx="5">
                  <c:v>66.76</c:v>
                </c:pt>
                <c:pt idx="6">
                  <c:v>71.58</c:v>
                </c:pt>
                <c:pt idx="7">
                  <c:v>68.5</c:v>
                </c:pt>
                <c:pt idx="8">
                  <c:v>47.15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78774312"/>
        <c:axId val="578777320"/>
      </c:barChart>
      <c:catAx>
        <c:axId val="578774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578777320"/>
        <c:crosses val="autoZero"/>
        <c:auto val="1"/>
        <c:lblAlgn val="ctr"/>
        <c:lblOffset val="100"/>
        <c:noMultiLvlLbl val="0"/>
      </c:catAx>
      <c:valAx>
        <c:axId val="578777320"/>
        <c:scaling>
          <c:orientation val="minMax"/>
          <c:max val="100.0"/>
        </c:scaling>
        <c:delete val="1"/>
        <c:axPos val="b"/>
        <c:numFmt formatCode="General" sourceLinked="1"/>
        <c:majorTickMark val="out"/>
        <c:minorTickMark val="none"/>
        <c:tickLblPos val="nextTo"/>
        <c:crossAx val="578774312"/>
        <c:crosses val="autoZero"/>
        <c:crossBetween val="between"/>
      </c:valAx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3759842519685"/>
          <c:y val="0.0463594980314961"/>
          <c:w val="0.550343667979003"/>
          <c:h val="0.82551550196850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Aktionäre</c:v>
                </c:pt>
              </c:strCache>
            </c:strRef>
          </c:tx>
          <c:explosion val="5"/>
          <c:dPt>
            <c:idx val="5"/>
            <c:bubble3D val="0"/>
            <c:explosion val="18"/>
            <c:spPr>
              <a:solidFill>
                <a:schemeClr val="accent6"/>
              </a:solidFill>
            </c:spPr>
          </c:dPt>
          <c:dPt>
            <c:idx val="6"/>
            <c:bubble3D val="0"/>
            <c:explosion val="17"/>
            <c:spPr>
              <a:solidFill>
                <a:schemeClr val="accent6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Tabelle1!$A$2:$A$8</c:f>
              <c:strCache>
                <c:ptCount val="7"/>
                <c:pt idx="0">
                  <c:v>Medial</c:v>
                </c:pt>
                <c:pt idx="1">
                  <c:v>ÖBIB</c:v>
                </c:pt>
                <c:pt idx="2">
                  <c:v>S&amp;S</c:v>
                </c:pt>
                <c:pt idx="3">
                  <c:v>Melchart Stiftung</c:v>
                </c:pt>
                <c:pt idx="4">
                  <c:v>Diverse</c:v>
                </c:pt>
                <c:pt idx="5">
                  <c:v>MTB</c:v>
                </c:pt>
                <c:pt idx="6">
                  <c:v>LFW</c:v>
                </c:pt>
              </c:strCache>
            </c:strRef>
          </c:cat>
          <c:val>
            <c:numRef>
              <c:f>Tabelle1!$B$2:$B$8</c:f>
              <c:numCache>
                <c:formatCode>0.0%</c:formatCode>
                <c:ptCount val="7"/>
                <c:pt idx="0">
                  <c:v>0.383</c:v>
                </c:pt>
                <c:pt idx="1">
                  <c:v>0.332</c:v>
                </c:pt>
                <c:pt idx="2">
                  <c:v>0.053</c:v>
                </c:pt>
                <c:pt idx="3">
                  <c:v>0.049</c:v>
                </c:pt>
                <c:pt idx="4">
                  <c:v>0.011</c:v>
                </c:pt>
                <c:pt idx="5">
                  <c:v>0.168</c:v>
                </c:pt>
                <c:pt idx="6">
                  <c:v>0.004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2946189" cy="4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854" tIns="42428" rIns="84854" bIns="4242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4" y="3"/>
            <a:ext cx="2946189" cy="4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854" tIns="42428" rIns="84854" bIns="424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29049"/>
            <a:ext cx="2946189" cy="4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854" tIns="42428" rIns="84854" bIns="4242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4" y="9429049"/>
            <a:ext cx="2946189" cy="4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854" tIns="42428" rIns="84854" bIns="424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4DB74E6-FA26-4FBC-9CBB-74E3CB2DDF3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53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2946189" cy="4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854" tIns="42428" rIns="84854" bIns="4242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4" y="3"/>
            <a:ext cx="2946189" cy="4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854" tIns="42428" rIns="84854" bIns="424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527"/>
            <a:ext cx="5438140" cy="446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854" tIns="42428" rIns="84854" bIns="42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29049"/>
            <a:ext cx="2946189" cy="4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854" tIns="42428" rIns="84854" bIns="4242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4" y="9429049"/>
            <a:ext cx="2946189" cy="4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854" tIns="42428" rIns="84854" bIns="424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9F68BFE-DB54-4EB3-BD67-236FD19DBC7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3189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38A7E-9D3F-4B5A-9A5F-8A040B4CE739}" type="slidenum">
              <a:rPr lang="de-AT">
                <a:solidFill>
                  <a:prstClr val="black"/>
                </a:solidFill>
              </a:rPr>
              <a:pPr/>
              <a:t>3</a:t>
            </a:fld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716103"/>
            <a:ext cx="5438140" cy="4465727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63207" y="4736795"/>
            <a:ext cx="6755477" cy="615553"/>
          </a:xfrm>
        </p:spPr>
        <p:txBody>
          <a:bodyPr lIns="0" tIns="0" rIns="0" bIns="0" anchor="b">
            <a:spAutoFit/>
          </a:bodyPr>
          <a:lstStyle>
            <a:lvl1pPr>
              <a:defRPr lang="en-GB" sz="4000"/>
            </a:lvl1pPr>
          </a:lstStyle>
          <a:p>
            <a:pPr lvl="0"/>
            <a:r>
              <a:rPr lang="de-AT" noProof="0" smtClean="0"/>
              <a:t>Titel der Präsentation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327" y="5625961"/>
            <a:ext cx="6750050" cy="553998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noProof="0" smtClean="0"/>
              <a:t>Vortragender</a:t>
            </a:r>
            <a:br>
              <a:rPr lang="de-AT" noProof="0" smtClean="0"/>
            </a:br>
            <a:r>
              <a:rPr lang="de-AT" noProof="0" smtClean="0"/>
              <a:t>Ort, Datum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 rot="5400000">
            <a:off x="2705100" y="-2705098"/>
            <a:ext cx="3733801" cy="91440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AT" noProof="0"/>
          </a:p>
        </p:txBody>
      </p:sp>
      <p:pic>
        <p:nvPicPr>
          <p:cNvPr id="604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8" b="100000" l="2323" r="98074">
                        <a14:foregroundMark x1="9292" y1="44925" x2="9292" y2="44925"/>
                        <a14:foregroundMark x1="12125" y1="17105" x2="12125" y2="17105"/>
                        <a14:foregroundMark x1="22323" y1="17105" x2="22323" y2="17105"/>
                        <a14:foregroundMark x1="51501" y1="38346" x2="51501" y2="38346"/>
                        <a14:foregroundMark x1="66516" y1="45677" x2="66516" y2="45677"/>
                        <a14:backgroundMark x1="36884" y1="18421" x2="36884" y2="18421"/>
                        <a14:backgroundMark x1="18697" y1="65602" x2="18697" y2="65602"/>
                        <a14:backgroundMark x1="43909" y1="54323" x2="43909" y2="54323"/>
                        <a14:backgroundMark x1="45892" y1="78947" x2="45892" y2="78947"/>
                        <a14:backgroundMark x1="85496" y1="54887" x2="85496" y2="54887"/>
                        <a14:backgroundMark x1="85496" y1="79511" x2="85496" y2="79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40" y="2139182"/>
            <a:ext cx="5035331" cy="15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69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AT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>
                <a:solidFill>
                  <a:srgbClr val="003880"/>
                </a:solidFill>
              </a:rPr>
              <a:pPr/>
              <a:t>‹Nr.›</a:t>
            </a:fld>
            <a:endParaRPr lang="de-AT">
              <a:solidFill>
                <a:srgbClr val="00388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23850" y="1311275"/>
            <a:ext cx="8494713" cy="1862048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6124773"/>
            <a:ext cx="8494713" cy="307777"/>
          </a:xfrm>
        </p:spPr>
        <p:txBody>
          <a:bodyPr anchor="b"/>
          <a:lstStyle>
            <a:lvl1pPr>
              <a:spcBef>
                <a:spcPts val="0"/>
              </a:spcBef>
              <a:defRPr sz="1000"/>
            </a:lvl1pPr>
          </a:lstStyle>
          <a:p>
            <a:pPr lvl="0">
              <a:spcBef>
                <a:spcPts val="0"/>
              </a:spcBef>
            </a:pPr>
            <a:r>
              <a:rPr lang="de-AT" noProof="0" smtClean="0"/>
              <a:t>1) Fußnote</a:t>
            </a:r>
            <a:br>
              <a:rPr lang="de-AT" noProof="0" smtClean="0"/>
            </a:br>
            <a:r>
              <a:rPr lang="de-AT" noProof="0" smtClean="0"/>
              <a:t>Quelle:</a:t>
            </a:r>
            <a:r>
              <a:rPr lang="de-AT" baseline="0" noProof="0" smtClean="0"/>
              <a:t> …</a:t>
            </a:r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376109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AT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>
                <a:solidFill>
                  <a:srgbClr val="003880"/>
                </a:solidFill>
              </a:rPr>
              <a:pPr/>
              <a:t>‹Nr.›</a:t>
            </a:fld>
            <a:endParaRPr lang="de-AT">
              <a:solidFill>
                <a:srgbClr val="00388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23851" y="1311275"/>
            <a:ext cx="4103687" cy="153888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6124773"/>
            <a:ext cx="8494713" cy="307777"/>
          </a:xfrm>
        </p:spPr>
        <p:txBody>
          <a:bodyPr anchor="b"/>
          <a:lstStyle>
            <a:lvl1pPr>
              <a:spcBef>
                <a:spcPts val="0"/>
              </a:spcBef>
              <a:defRPr sz="1000"/>
            </a:lvl1pPr>
          </a:lstStyle>
          <a:p>
            <a:pPr lvl="0">
              <a:spcBef>
                <a:spcPts val="0"/>
              </a:spcBef>
            </a:pPr>
            <a:r>
              <a:rPr lang="de-AT" noProof="0" smtClean="0"/>
              <a:t>1) Fußnote</a:t>
            </a:r>
            <a:br>
              <a:rPr lang="de-AT" noProof="0" smtClean="0"/>
            </a:br>
            <a:r>
              <a:rPr lang="de-AT" noProof="0" smtClean="0"/>
              <a:t>Quelle:</a:t>
            </a:r>
            <a:r>
              <a:rPr lang="de-AT" baseline="0" noProof="0" smtClean="0"/>
              <a:t> …</a:t>
            </a:r>
            <a:endParaRPr lang="de-AT" noProof="0" smtClean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716463" y="1311275"/>
            <a:ext cx="4103687" cy="153888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25209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 userDrawn="1"/>
        </p:nvSpPr>
        <p:spPr bwMode="auto">
          <a:xfrm rot="5400000">
            <a:off x="2705100" y="-2705098"/>
            <a:ext cx="3733801" cy="91440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6" b="99248" l="2323" r="98074">
                        <a14:foregroundMark x1="9292" y1="44925" x2="9292" y2="44925"/>
                        <a14:foregroundMark x1="12125" y1="17105" x2="12125" y2="17105"/>
                        <a14:foregroundMark x1="22323" y1="17105" x2="22323" y2="17105"/>
                        <a14:foregroundMark x1="51501" y1="38346" x2="51501" y2="38346"/>
                        <a14:foregroundMark x1="66516" y1="45677" x2="66516" y2="45677"/>
                        <a14:backgroundMark x1="36884" y1="18421" x2="36884" y2="18421"/>
                        <a14:backgroundMark x1="18697" y1="65602" x2="18697" y2="65602"/>
                        <a14:backgroundMark x1="43909" y1="54323" x2="43909" y2="54323"/>
                        <a14:backgroundMark x1="45892" y1="78947" x2="45892" y2="78947"/>
                        <a14:backgroundMark x1="85496" y1="54887" x2="85496" y2="54887"/>
                        <a14:backgroundMark x1="85496" y1="79511" x2="85496" y2="79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99" y="2035112"/>
            <a:ext cx="5380037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5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AT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23850" y="1311275"/>
            <a:ext cx="8494713" cy="1862048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6124773"/>
            <a:ext cx="8494713" cy="307777"/>
          </a:xfrm>
        </p:spPr>
        <p:txBody>
          <a:bodyPr anchor="b"/>
          <a:lstStyle>
            <a:lvl1pPr>
              <a:spcBef>
                <a:spcPts val="0"/>
              </a:spcBef>
              <a:defRPr sz="1000"/>
            </a:lvl1pPr>
          </a:lstStyle>
          <a:p>
            <a:pPr lvl="0">
              <a:spcBef>
                <a:spcPts val="0"/>
              </a:spcBef>
            </a:pPr>
            <a:r>
              <a:rPr lang="de-AT" noProof="0" smtClean="0"/>
              <a:t>1) Fußnote</a:t>
            </a:r>
            <a:br>
              <a:rPr lang="de-AT" noProof="0" smtClean="0"/>
            </a:br>
            <a:r>
              <a:rPr lang="de-AT" noProof="0" smtClean="0"/>
              <a:t>Quelle:</a:t>
            </a:r>
            <a:r>
              <a:rPr lang="de-AT" baseline="0" noProof="0" smtClean="0"/>
              <a:t> …</a:t>
            </a:r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106793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AT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 noProof="0" smtClean="0"/>
              <a:pPr/>
              <a:t>‹Nr.›</a:t>
            </a:fld>
            <a:endParaRPr lang="de-AT" noProof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23851" y="1311275"/>
            <a:ext cx="4103687" cy="153888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6124773"/>
            <a:ext cx="8494713" cy="307777"/>
          </a:xfrm>
        </p:spPr>
        <p:txBody>
          <a:bodyPr anchor="b"/>
          <a:lstStyle>
            <a:lvl1pPr>
              <a:spcBef>
                <a:spcPts val="0"/>
              </a:spcBef>
              <a:defRPr sz="1000"/>
            </a:lvl1pPr>
          </a:lstStyle>
          <a:p>
            <a:pPr lvl="0">
              <a:spcBef>
                <a:spcPts val="0"/>
              </a:spcBef>
            </a:pPr>
            <a:r>
              <a:rPr lang="de-AT" noProof="0" smtClean="0"/>
              <a:t>1) Fußnote</a:t>
            </a:r>
            <a:br>
              <a:rPr lang="de-AT" noProof="0" smtClean="0"/>
            </a:br>
            <a:r>
              <a:rPr lang="de-AT" noProof="0" smtClean="0"/>
              <a:t>Quelle:</a:t>
            </a:r>
            <a:r>
              <a:rPr lang="de-AT" baseline="0" noProof="0" smtClean="0"/>
              <a:t> …</a:t>
            </a:r>
            <a:endParaRPr lang="de-AT" noProof="0" smtClean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716463" y="1311275"/>
            <a:ext cx="4103687" cy="153888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51223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 userDrawn="1"/>
        </p:nvSpPr>
        <p:spPr bwMode="auto">
          <a:xfrm rot="5400000">
            <a:off x="2705100" y="-2705098"/>
            <a:ext cx="3733801" cy="91440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6" b="99248" l="2323" r="98074">
                        <a14:foregroundMark x1="9292" y1="44925" x2="9292" y2="44925"/>
                        <a14:foregroundMark x1="12125" y1="17105" x2="12125" y2="17105"/>
                        <a14:foregroundMark x1="22323" y1="17105" x2="22323" y2="17105"/>
                        <a14:foregroundMark x1="51501" y1="38346" x2="51501" y2="38346"/>
                        <a14:foregroundMark x1="66516" y1="45677" x2="66516" y2="45677"/>
                        <a14:backgroundMark x1="36884" y1="18421" x2="36884" y2="18421"/>
                        <a14:backgroundMark x1="18697" y1="65602" x2="18697" y2="65602"/>
                        <a14:backgroundMark x1="43909" y1="54323" x2="43909" y2="54323"/>
                        <a14:backgroundMark x1="45892" y1="78947" x2="45892" y2="78947"/>
                        <a14:backgroundMark x1="85496" y1="54887" x2="85496" y2="54887"/>
                        <a14:backgroundMark x1="85496" y1="79511" x2="85496" y2="79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99" y="2035112"/>
            <a:ext cx="5380037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65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63207" y="4736795"/>
            <a:ext cx="6755477" cy="615553"/>
          </a:xfrm>
        </p:spPr>
        <p:txBody>
          <a:bodyPr lIns="0" tIns="0" rIns="0" bIns="0" anchor="b">
            <a:spAutoFit/>
          </a:bodyPr>
          <a:lstStyle>
            <a:lvl1pPr>
              <a:defRPr lang="en-GB" sz="4000"/>
            </a:lvl1pPr>
          </a:lstStyle>
          <a:p>
            <a:pPr lvl="0"/>
            <a:r>
              <a:rPr lang="de-AT" noProof="0" smtClean="0"/>
              <a:t>Titel der Präsentation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327" y="5625961"/>
            <a:ext cx="6750050" cy="553998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noProof="0" smtClean="0"/>
              <a:t>Vortragender</a:t>
            </a:r>
            <a:br>
              <a:rPr lang="de-AT" noProof="0" smtClean="0"/>
            </a:br>
            <a:r>
              <a:rPr lang="de-AT" noProof="0" smtClean="0"/>
              <a:t>Ort, Datum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 rot="5400000">
            <a:off x="2705100" y="-2705098"/>
            <a:ext cx="3733801" cy="91440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AT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8" b="100000" l="2323" r="98074">
                        <a14:foregroundMark x1="9292" y1="44925" x2="9292" y2="44925"/>
                        <a14:foregroundMark x1="12125" y1="17105" x2="12125" y2="17105"/>
                        <a14:foregroundMark x1="22323" y1="17105" x2="22323" y2="17105"/>
                        <a14:foregroundMark x1="51501" y1="38346" x2="51501" y2="38346"/>
                        <a14:foregroundMark x1="66516" y1="45677" x2="66516" y2="45677"/>
                        <a14:backgroundMark x1="36884" y1="18421" x2="36884" y2="18421"/>
                        <a14:backgroundMark x1="18697" y1="65602" x2="18697" y2="65602"/>
                        <a14:backgroundMark x1="43909" y1="54323" x2="43909" y2="54323"/>
                        <a14:backgroundMark x1="45892" y1="78947" x2="45892" y2="78947"/>
                        <a14:backgroundMark x1="85496" y1="54887" x2="85496" y2="54887"/>
                        <a14:backgroundMark x1="85496" y1="79511" x2="85496" y2="79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40" y="2139182"/>
            <a:ext cx="5035331" cy="15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3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AT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>
                <a:solidFill>
                  <a:srgbClr val="003880"/>
                </a:solidFill>
              </a:rPr>
              <a:pPr/>
              <a:t>‹Nr.›</a:t>
            </a:fld>
            <a:endParaRPr lang="de-AT">
              <a:solidFill>
                <a:srgbClr val="00388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23850" y="1311275"/>
            <a:ext cx="8494713" cy="1862048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6124773"/>
            <a:ext cx="8494713" cy="307777"/>
          </a:xfrm>
        </p:spPr>
        <p:txBody>
          <a:bodyPr anchor="b"/>
          <a:lstStyle>
            <a:lvl1pPr>
              <a:spcBef>
                <a:spcPts val="0"/>
              </a:spcBef>
              <a:defRPr sz="1000"/>
            </a:lvl1pPr>
          </a:lstStyle>
          <a:p>
            <a:pPr lvl="0">
              <a:spcBef>
                <a:spcPts val="0"/>
              </a:spcBef>
            </a:pPr>
            <a:r>
              <a:rPr lang="de-AT" noProof="0" smtClean="0"/>
              <a:t>1) Fußnote</a:t>
            </a:r>
            <a:br>
              <a:rPr lang="de-AT" noProof="0" smtClean="0"/>
            </a:br>
            <a:r>
              <a:rPr lang="de-AT" noProof="0" smtClean="0"/>
              <a:t>Quelle:</a:t>
            </a:r>
            <a:r>
              <a:rPr lang="de-AT" baseline="0" noProof="0" smtClean="0"/>
              <a:t> …</a:t>
            </a:r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277838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AT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>
                <a:solidFill>
                  <a:srgbClr val="003880"/>
                </a:solidFill>
              </a:rPr>
              <a:pPr/>
              <a:t>‹Nr.›</a:t>
            </a:fld>
            <a:endParaRPr lang="de-AT">
              <a:solidFill>
                <a:srgbClr val="00388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23851" y="1311275"/>
            <a:ext cx="4103687" cy="153888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6124773"/>
            <a:ext cx="8494713" cy="307777"/>
          </a:xfrm>
        </p:spPr>
        <p:txBody>
          <a:bodyPr anchor="b"/>
          <a:lstStyle>
            <a:lvl1pPr>
              <a:spcBef>
                <a:spcPts val="0"/>
              </a:spcBef>
              <a:defRPr sz="1000"/>
            </a:lvl1pPr>
          </a:lstStyle>
          <a:p>
            <a:pPr lvl="0">
              <a:spcBef>
                <a:spcPts val="0"/>
              </a:spcBef>
            </a:pPr>
            <a:r>
              <a:rPr lang="de-AT" noProof="0" smtClean="0"/>
              <a:t>1) Fußnote</a:t>
            </a:r>
            <a:br>
              <a:rPr lang="de-AT" noProof="0" smtClean="0"/>
            </a:br>
            <a:r>
              <a:rPr lang="de-AT" noProof="0" smtClean="0"/>
              <a:t>Quelle:</a:t>
            </a:r>
            <a:r>
              <a:rPr lang="de-AT" baseline="0" noProof="0" smtClean="0"/>
              <a:t> …</a:t>
            </a:r>
            <a:endParaRPr lang="de-AT" noProof="0" smtClean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716463" y="1311275"/>
            <a:ext cx="4103687" cy="153888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26797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 userDrawn="1"/>
        </p:nvSpPr>
        <p:spPr bwMode="auto">
          <a:xfrm rot="5400000">
            <a:off x="2705100" y="-2705098"/>
            <a:ext cx="3733801" cy="91440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6" b="99248" l="2323" r="98074">
                        <a14:foregroundMark x1="9292" y1="44925" x2="9292" y2="44925"/>
                        <a14:foregroundMark x1="12125" y1="17105" x2="12125" y2="17105"/>
                        <a14:foregroundMark x1="22323" y1="17105" x2="22323" y2="17105"/>
                        <a14:foregroundMark x1="51501" y1="38346" x2="51501" y2="38346"/>
                        <a14:foregroundMark x1="66516" y1="45677" x2="66516" y2="45677"/>
                        <a14:backgroundMark x1="36884" y1="18421" x2="36884" y2="18421"/>
                        <a14:backgroundMark x1="18697" y1="65602" x2="18697" y2="65602"/>
                        <a14:backgroundMark x1="43909" y1="54323" x2="43909" y2="54323"/>
                        <a14:backgroundMark x1="45892" y1="78947" x2="45892" y2="78947"/>
                        <a14:backgroundMark x1="85496" y1="54887" x2="85496" y2="54887"/>
                        <a14:backgroundMark x1="85496" y1="79511" x2="85496" y2="79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99" y="2035112"/>
            <a:ext cx="5380037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2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63207" y="4736795"/>
            <a:ext cx="6755477" cy="615553"/>
          </a:xfrm>
        </p:spPr>
        <p:txBody>
          <a:bodyPr lIns="0" tIns="0" rIns="0" bIns="0" anchor="b">
            <a:spAutoFit/>
          </a:bodyPr>
          <a:lstStyle>
            <a:lvl1pPr>
              <a:defRPr lang="en-GB" sz="4000"/>
            </a:lvl1pPr>
          </a:lstStyle>
          <a:p>
            <a:pPr lvl="0"/>
            <a:r>
              <a:rPr lang="de-AT" noProof="0" smtClean="0"/>
              <a:t>Titel der Präsentation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327" y="5625961"/>
            <a:ext cx="6750050" cy="553998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noProof="0" smtClean="0"/>
              <a:t>Vortragender</a:t>
            </a:r>
            <a:br>
              <a:rPr lang="de-AT" noProof="0" smtClean="0"/>
            </a:br>
            <a:r>
              <a:rPr lang="de-AT" noProof="0" smtClean="0"/>
              <a:t>Ort, Datum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 rot="5400000">
            <a:off x="2705100" y="-2705098"/>
            <a:ext cx="3733801" cy="91440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AT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8" b="100000" l="2323" r="98074">
                        <a14:foregroundMark x1="9292" y1="44925" x2="9292" y2="44925"/>
                        <a14:foregroundMark x1="12125" y1="17105" x2="12125" y2="17105"/>
                        <a14:foregroundMark x1="22323" y1="17105" x2="22323" y2="17105"/>
                        <a14:foregroundMark x1="51501" y1="38346" x2="51501" y2="38346"/>
                        <a14:foregroundMark x1="66516" y1="45677" x2="66516" y2="45677"/>
                        <a14:backgroundMark x1="36884" y1="18421" x2="36884" y2="18421"/>
                        <a14:backgroundMark x1="18697" y1="65602" x2="18697" y2="65602"/>
                        <a14:backgroundMark x1="43909" y1="54323" x2="43909" y2="54323"/>
                        <a14:backgroundMark x1="45892" y1="78947" x2="45892" y2="78947"/>
                        <a14:backgroundMark x1="85496" y1="54887" x2="85496" y2="54887"/>
                        <a14:backgroundMark x1="85496" y1="79511" x2="85496" y2="79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40" y="2139182"/>
            <a:ext cx="5035331" cy="15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6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vmlDrawing" Target="../drawings/vmlDrawing1.vml"/><Relationship Id="rId7" Type="http://schemas.openxmlformats.org/officeDocument/2006/relationships/tags" Target="../tags/tag2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vmlDrawing" Target="../drawings/vmlDrawing2.vml"/><Relationship Id="rId7" Type="http://schemas.openxmlformats.org/officeDocument/2006/relationships/tags" Target="../tags/tag3.xml"/><Relationship Id="rId8" Type="http://schemas.openxmlformats.org/officeDocument/2006/relationships/oleObject" Target="../embeddings/oleObject2.bin"/><Relationship Id="rId9" Type="http://schemas.openxmlformats.org/officeDocument/2006/relationships/image" Target="../media/image1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vmlDrawing" Target="../drawings/vmlDrawing3.vml"/><Relationship Id="rId7" Type="http://schemas.openxmlformats.org/officeDocument/2006/relationships/tags" Target="../tags/tag4.xml"/><Relationship Id="rId8" Type="http://schemas.openxmlformats.org/officeDocument/2006/relationships/oleObject" Target="../embeddings/oleObject3.bin"/><Relationship Id="rId9" Type="http://schemas.openxmlformats.org/officeDocument/2006/relationships/image" Target="../media/image1.emf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47125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2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491" y="1311275"/>
            <a:ext cx="84963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AT" noProof="0" dirty="0" smtClean="0"/>
              <a:t>Mastertextformat bearbeiten</a:t>
            </a:r>
          </a:p>
          <a:p>
            <a:pPr lvl="1"/>
            <a:r>
              <a:rPr lang="de-AT" noProof="0" dirty="0" smtClean="0"/>
              <a:t>Zweite Ebene</a:t>
            </a:r>
          </a:p>
          <a:p>
            <a:pPr lvl="2"/>
            <a:r>
              <a:rPr lang="de-AT" noProof="0" dirty="0" smtClean="0"/>
              <a:t>Dritte Ebene</a:t>
            </a:r>
          </a:p>
          <a:p>
            <a:pPr lvl="3"/>
            <a:r>
              <a:rPr lang="de-AT" noProof="0" dirty="0" smtClean="0"/>
              <a:t>Vierte Ebene</a:t>
            </a:r>
          </a:p>
          <a:p>
            <a:pPr lvl="4"/>
            <a:r>
              <a:rPr lang="de-AT" noProof="0" dirty="0" smtClean="0"/>
              <a:t>Fünfte Ebene</a:t>
            </a:r>
          </a:p>
          <a:p>
            <a:pPr lvl="5"/>
            <a:r>
              <a:rPr lang="de-AT" noProof="0" dirty="0" smtClean="0"/>
              <a:t>Sechste Ebene</a:t>
            </a:r>
          </a:p>
        </p:txBody>
      </p:sp>
      <p:sp>
        <p:nvSpPr>
          <p:cNvPr id="90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7790" y="6595018"/>
            <a:ext cx="326209" cy="169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lang="de-DE" sz="1100" smtClean="0">
                <a:solidFill>
                  <a:schemeClr val="accent1"/>
                </a:solidFill>
              </a:defRPr>
            </a:lvl1pPr>
          </a:lstStyle>
          <a:p>
            <a:fld id="{9953878D-7F3E-4754-B018-ADDBCE3BA704}" type="slidenum">
              <a:rPr lang="de-AT" noProof="0" smtClean="0"/>
              <a:pPr/>
              <a:t>‹Nr.›</a:t>
            </a:fld>
            <a:endParaRPr lang="de-AT" noProof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26146" y="1065929"/>
            <a:ext cx="849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/>
          <p:cNvSpPr/>
          <p:nvPr/>
        </p:nvSpPr>
        <p:spPr bwMode="auto">
          <a:xfrm>
            <a:off x="1343016" y="6574631"/>
            <a:ext cx="7477134" cy="214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ußzeilenplatzhalter 7"/>
          <p:cNvSpPr txBox="1">
            <a:spLocks/>
          </p:cNvSpPr>
          <p:nvPr/>
        </p:nvSpPr>
        <p:spPr>
          <a:xfrm>
            <a:off x="1500183" y="6595018"/>
            <a:ext cx="5223346" cy="16927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A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de-AT" sz="1100" noProof="0" dirty="0" smtClean="0">
                <a:solidFill>
                  <a:schemeClr val="bg1"/>
                </a:solidFill>
              </a:rPr>
              <a:t>Österreichische Bundes- und Industriebeteiligungen GmbH</a:t>
            </a:r>
            <a:endParaRPr lang="de-AT" sz="1100" noProof="0" dirty="0">
              <a:solidFill>
                <a:schemeClr val="bg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1121562" y="6574631"/>
            <a:ext cx="250031" cy="214813"/>
          </a:xfrm>
          <a:prstGeom prst="roundRect">
            <a:avLst>
              <a:gd name="adj" fmla="val 2228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11104"/>
            <a:ext cx="8493941" cy="3508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lnSpc>
                <a:spcPct val="95000"/>
              </a:lnSpc>
            </a:pPr>
            <a:r>
              <a:rPr lang="de-AT" noProof="0" smtClean="0"/>
              <a:t>Mastertitelformat bearbeiten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1" y="6519145"/>
            <a:ext cx="960847" cy="2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1200" dirty="0" smtClean="0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buClr>
          <a:srgbClr val="241F59"/>
        </a:buClr>
        <a:buSzPct val="110000"/>
        <a:buFont typeface="Wingdings" pitchFamily="2" charset="2"/>
        <a:buNone/>
        <a:defRPr sz="1600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179388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pitchFamily="34" charset="-128"/>
        </a:defRPr>
      </a:lvl2pPr>
      <a:lvl3pPr marL="358775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sz="1600">
          <a:solidFill>
            <a:srgbClr val="333333"/>
          </a:solidFill>
          <a:latin typeface="+mn-lt"/>
          <a:ea typeface="MS PGothic" pitchFamily="34" charset="-128"/>
        </a:defRPr>
      </a:lvl3pPr>
      <a:lvl4pPr marL="538163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4pPr>
      <a:lvl5pPr marL="717550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"/>
        <a:defRPr sz="1600">
          <a:solidFill>
            <a:srgbClr val="333333"/>
          </a:solidFill>
          <a:latin typeface="+mn-lt"/>
          <a:ea typeface="MS PGothic" pitchFamily="34" charset="-128"/>
        </a:defRPr>
      </a:lvl5pPr>
      <a:lvl6pPr marL="896938" indent="-179388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Font typeface="Arial" pitchFamily="34" charset="0"/>
        <a:buChar char="○"/>
        <a:defRPr sz="1600" baseline="0">
          <a:solidFill>
            <a:srgbClr val="333333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828843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491" y="1311275"/>
            <a:ext cx="84963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AT" noProof="0" dirty="0" smtClean="0"/>
              <a:t>Mastertextformat bearbeiten</a:t>
            </a:r>
          </a:p>
          <a:p>
            <a:pPr lvl="1"/>
            <a:r>
              <a:rPr lang="de-AT" noProof="0" dirty="0" smtClean="0"/>
              <a:t>Zweite Ebene</a:t>
            </a:r>
          </a:p>
          <a:p>
            <a:pPr lvl="2"/>
            <a:r>
              <a:rPr lang="de-AT" noProof="0" dirty="0" smtClean="0"/>
              <a:t>Dritte Ebene</a:t>
            </a:r>
          </a:p>
          <a:p>
            <a:pPr lvl="3"/>
            <a:r>
              <a:rPr lang="de-AT" noProof="0" dirty="0" smtClean="0"/>
              <a:t>Vierte Ebene</a:t>
            </a:r>
          </a:p>
          <a:p>
            <a:pPr lvl="4"/>
            <a:r>
              <a:rPr lang="de-AT" noProof="0" dirty="0" smtClean="0"/>
              <a:t>Fünfte Ebene</a:t>
            </a:r>
          </a:p>
          <a:p>
            <a:pPr lvl="5"/>
            <a:r>
              <a:rPr lang="de-AT" noProof="0" dirty="0" smtClean="0"/>
              <a:t>Sechste Ebene</a:t>
            </a:r>
          </a:p>
        </p:txBody>
      </p:sp>
      <p:sp>
        <p:nvSpPr>
          <p:cNvPr id="90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7790" y="6595018"/>
            <a:ext cx="326209" cy="169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lang="de-DE" sz="1100" smtClean="0">
                <a:solidFill>
                  <a:schemeClr val="accent1"/>
                </a:solidFill>
              </a:defRPr>
            </a:lvl1pPr>
          </a:lstStyle>
          <a:p>
            <a:fld id="{9953878D-7F3E-4754-B018-ADDBCE3BA704}" type="slidenum">
              <a:rPr lang="de-AT">
                <a:solidFill>
                  <a:srgbClr val="003880"/>
                </a:solidFill>
              </a:rPr>
              <a:pPr/>
              <a:t>‹Nr.›</a:t>
            </a:fld>
            <a:endParaRPr lang="de-AT">
              <a:solidFill>
                <a:srgbClr val="00388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26146" y="1065929"/>
            <a:ext cx="849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/>
          <p:cNvSpPr/>
          <p:nvPr/>
        </p:nvSpPr>
        <p:spPr bwMode="auto">
          <a:xfrm>
            <a:off x="1343016" y="6574631"/>
            <a:ext cx="7477134" cy="214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de-A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Fußzeilenplatzhalter 7"/>
          <p:cNvSpPr txBox="1">
            <a:spLocks/>
          </p:cNvSpPr>
          <p:nvPr/>
        </p:nvSpPr>
        <p:spPr>
          <a:xfrm>
            <a:off x="1500183" y="6595018"/>
            <a:ext cx="5223346" cy="16927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A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de-AT" sz="1100" dirty="0" smtClean="0">
                <a:solidFill>
                  <a:srgbClr val="FFFFFF"/>
                </a:solidFill>
              </a:rPr>
              <a:t>Österreichische Bundes- und Industriebeteiligungen GmbH</a:t>
            </a:r>
            <a:endParaRPr lang="de-AT" sz="1100" dirty="0">
              <a:solidFill>
                <a:srgbClr val="FFFFFF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1121562" y="6574631"/>
            <a:ext cx="250031" cy="214813"/>
          </a:xfrm>
          <a:prstGeom prst="roundRect">
            <a:avLst>
              <a:gd name="adj" fmla="val 2228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de-A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11104"/>
            <a:ext cx="8493941" cy="3508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lnSpc>
                <a:spcPct val="95000"/>
              </a:lnSpc>
            </a:pPr>
            <a:r>
              <a:rPr lang="de-AT" noProof="0" smtClean="0"/>
              <a:t>Mastertitelformat bearbeiten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1" y="6519145"/>
            <a:ext cx="960847" cy="2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1200" dirty="0" smtClean="0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buClr>
          <a:srgbClr val="241F59"/>
        </a:buClr>
        <a:buSzPct val="110000"/>
        <a:buFont typeface="Wingdings" pitchFamily="2" charset="2"/>
        <a:buNone/>
        <a:defRPr sz="1600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179388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pitchFamily="34" charset="-128"/>
        </a:defRPr>
      </a:lvl2pPr>
      <a:lvl3pPr marL="358775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sz="1600">
          <a:solidFill>
            <a:srgbClr val="333333"/>
          </a:solidFill>
          <a:latin typeface="+mn-lt"/>
          <a:ea typeface="MS PGothic" pitchFamily="34" charset="-128"/>
        </a:defRPr>
      </a:lvl3pPr>
      <a:lvl4pPr marL="538163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4pPr>
      <a:lvl5pPr marL="717550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"/>
        <a:defRPr sz="1600">
          <a:solidFill>
            <a:srgbClr val="333333"/>
          </a:solidFill>
          <a:latin typeface="+mn-lt"/>
          <a:ea typeface="MS PGothic" pitchFamily="34" charset="-128"/>
        </a:defRPr>
      </a:lvl5pPr>
      <a:lvl6pPr marL="896938" indent="-179388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Font typeface="Arial" pitchFamily="34" charset="0"/>
        <a:buChar char="○"/>
        <a:defRPr sz="1600" baseline="0">
          <a:solidFill>
            <a:srgbClr val="333333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7138915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491" y="1311275"/>
            <a:ext cx="84963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AT" noProof="0" dirty="0" smtClean="0"/>
              <a:t>Mastertextformat bearbeiten</a:t>
            </a:r>
          </a:p>
          <a:p>
            <a:pPr lvl="1"/>
            <a:r>
              <a:rPr lang="de-AT" noProof="0" dirty="0" smtClean="0"/>
              <a:t>Zweite Ebene</a:t>
            </a:r>
          </a:p>
          <a:p>
            <a:pPr lvl="2"/>
            <a:r>
              <a:rPr lang="de-AT" noProof="0" dirty="0" smtClean="0"/>
              <a:t>Dritte Ebene</a:t>
            </a:r>
          </a:p>
          <a:p>
            <a:pPr lvl="3"/>
            <a:r>
              <a:rPr lang="de-AT" noProof="0" dirty="0" smtClean="0"/>
              <a:t>Vierte Ebene</a:t>
            </a:r>
          </a:p>
          <a:p>
            <a:pPr lvl="4"/>
            <a:r>
              <a:rPr lang="de-AT" noProof="0" dirty="0" smtClean="0"/>
              <a:t>Fünfte Ebene</a:t>
            </a:r>
          </a:p>
          <a:p>
            <a:pPr lvl="5"/>
            <a:r>
              <a:rPr lang="de-AT" noProof="0" dirty="0" smtClean="0"/>
              <a:t>Sechste Ebene</a:t>
            </a:r>
          </a:p>
        </p:txBody>
      </p:sp>
      <p:sp>
        <p:nvSpPr>
          <p:cNvPr id="90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7790" y="6595018"/>
            <a:ext cx="326209" cy="169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lang="de-DE" sz="1100" smtClean="0">
                <a:solidFill>
                  <a:schemeClr val="accent1"/>
                </a:solidFill>
              </a:defRPr>
            </a:lvl1pPr>
          </a:lstStyle>
          <a:p>
            <a:fld id="{9953878D-7F3E-4754-B018-ADDBCE3BA704}" type="slidenum">
              <a:rPr lang="de-AT">
                <a:solidFill>
                  <a:srgbClr val="003880"/>
                </a:solidFill>
              </a:rPr>
              <a:pPr/>
              <a:t>‹Nr.›</a:t>
            </a:fld>
            <a:endParaRPr lang="de-AT">
              <a:solidFill>
                <a:srgbClr val="00388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26146" y="1065929"/>
            <a:ext cx="849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/>
          <p:cNvSpPr/>
          <p:nvPr/>
        </p:nvSpPr>
        <p:spPr bwMode="auto">
          <a:xfrm>
            <a:off x="1343016" y="6574631"/>
            <a:ext cx="7477134" cy="214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de-A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Fußzeilenplatzhalter 7"/>
          <p:cNvSpPr txBox="1">
            <a:spLocks/>
          </p:cNvSpPr>
          <p:nvPr/>
        </p:nvSpPr>
        <p:spPr>
          <a:xfrm>
            <a:off x="1500183" y="6595018"/>
            <a:ext cx="5223346" cy="16927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A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de-AT" sz="1100" dirty="0" smtClean="0">
                <a:solidFill>
                  <a:srgbClr val="FFFFFF"/>
                </a:solidFill>
              </a:rPr>
              <a:t>Österreichische Bundes- und Industriebeteiligungen GmbH</a:t>
            </a:r>
            <a:endParaRPr lang="de-AT" sz="1100" dirty="0">
              <a:solidFill>
                <a:srgbClr val="FFFFFF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1121562" y="6574631"/>
            <a:ext cx="250031" cy="214813"/>
          </a:xfrm>
          <a:prstGeom prst="roundRect">
            <a:avLst>
              <a:gd name="adj" fmla="val 2228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de-A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11104"/>
            <a:ext cx="8493941" cy="3508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lnSpc>
                <a:spcPct val="95000"/>
              </a:lnSpc>
            </a:pPr>
            <a:r>
              <a:rPr lang="de-AT" noProof="0" smtClean="0"/>
              <a:t>Mastertitelformat bearbeiten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1" y="6519145"/>
            <a:ext cx="960847" cy="2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9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1200" dirty="0" smtClean="0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Arial" charset="0"/>
          <a:ea typeface="ＭＳ Ｐゴシック" pitchFamily="34" charset="-128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buClr>
          <a:srgbClr val="241F59"/>
        </a:buClr>
        <a:buSzPct val="110000"/>
        <a:buFont typeface="Wingdings" pitchFamily="2" charset="2"/>
        <a:buNone/>
        <a:defRPr sz="1600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179388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MS PGothic" pitchFamily="34" charset="-128"/>
        </a:defRPr>
      </a:lvl2pPr>
      <a:lvl3pPr marL="358775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sz="1600">
          <a:solidFill>
            <a:srgbClr val="333333"/>
          </a:solidFill>
          <a:latin typeface="+mn-lt"/>
          <a:ea typeface="MS PGothic" pitchFamily="34" charset="-128"/>
        </a:defRPr>
      </a:lvl3pPr>
      <a:lvl4pPr marL="538163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4pPr>
      <a:lvl5pPr marL="717550" indent="-17938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"/>
        <a:defRPr sz="1600">
          <a:solidFill>
            <a:srgbClr val="333333"/>
          </a:solidFill>
          <a:latin typeface="+mn-lt"/>
          <a:ea typeface="MS PGothic" pitchFamily="34" charset="-128"/>
        </a:defRPr>
      </a:lvl5pPr>
      <a:lvl6pPr marL="896938" indent="-179388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Font typeface="Arial" pitchFamily="34" charset="0"/>
        <a:buChar char="○"/>
        <a:defRPr sz="1600" baseline="0">
          <a:solidFill>
            <a:srgbClr val="333333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30000"/>
        </a:spcBef>
        <a:spcAft>
          <a:spcPct val="0"/>
        </a:spcAft>
        <a:buClr>
          <a:srgbClr val="241F59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0.vml"/><Relationship Id="rId2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google.at/url?sa=i&amp;rct=j&amp;q=&amp;esrc=s&amp;source=images&amp;cd=&amp;cad=rja&amp;uact=8&amp;ved=0ahUKEwjt9qOHxKvKAhWBfhoKHUZyD2MQjRwIBw&amp;url=http://geppbloggt.com/2014/10/17/oiag-chaos-was-ist-los-beim-staatskonzern/&amp;bvm=bv.112064104,d.d24&amp;psig=AFQjCNFX5h12ekQ_TOFy4PxgXspmjudNPg&amp;ust=1452937451690547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hyperlink" Target="https://www.google.at/url?sa=i&amp;rct=j&amp;q=&amp;esrc=s&amp;source=images&amp;cd=&amp;cad=rja&amp;uact=8&amp;ved=0ahUKEwiavdjxyavKAhXL1xoKHUEfBfEQjRwIBw&amp;url=https://de.wikipedia.org/wiki/Datei:Austrian_Airlines_Logo.svg&amp;bvm=bv.112064104,d.d24&amp;psig=AFQjCNE-2KF6XUqKsZpwFNn-d3v2jSYy9A&amp;ust=1452939043574210" TargetMode="External"/><Relationship Id="rId9" Type="http://schemas.openxmlformats.org/officeDocument/2006/relationships/image" Target="../media/image10.png"/><Relationship Id="rId10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.emf"/><Relationship Id="rId7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gif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png"/><Relationship Id="rId10" Type="http://schemas.openxmlformats.org/officeDocument/2006/relationships/image" Target="../media/image21.jpeg"/><Relationship Id="rId11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2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gif"/><Relationship Id="rId1" Type="http://schemas.openxmlformats.org/officeDocument/2006/relationships/vmlDrawing" Target="../drawings/vmlDrawing7.vml"/><Relationship Id="rId2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6" Type="http://schemas.openxmlformats.org/officeDocument/2006/relationships/chart" Target="../charts/chart2.xml"/><Relationship Id="rId1" Type="http://schemas.openxmlformats.org/officeDocument/2006/relationships/vmlDrawing" Target="../drawings/vmlDrawing8.vml"/><Relationship Id="rId2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9.vml"/><Relationship Id="rId2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450" y="4269317"/>
            <a:ext cx="6755477" cy="615553"/>
          </a:xfrm>
        </p:spPr>
        <p:txBody>
          <a:bodyPr anchor="b"/>
          <a:lstStyle/>
          <a:p>
            <a:r>
              <a:rPr lang="de-AT" sz="4000" dirty="0" smtClean="0">
                <a:solidFill>
                  <a:schemeClr val="accent1"/>
                </a:solidFill>
              </a:rPr>
              <a:t>Der Staat als Eigentümer ?!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Wirtschaftsmuseum – Mag. Walter Jöstl</a:t>
            </a:r>
            <a:r>
              <a:rPr lang="de-AT" sz="1800" dirty="0" smtClean="0">
                <a:solidFill>
                  <a:schemeClr val="tx1"/>
                </a:solidFill>
              </a:rPr>
              <a:t/>
            </a:r>
            <a:br>
              <a:rPr lang="de-AT" sz="1800" dirty="0" smtClean="0">
                <a:solidFill>
                  <a:schemeClr val="tx1"/>
                </a:solidFill>
              </a:rPr>
            </a:br>
            <a:r>
              <a:rPr lang="de-AT" sz="1800" dirty="0" smtClean="0">
                <a:solidFill>
                  <a:schemeClr val="tx1"/>
                </a:solidFill>
              </a:rPr>
              <a:t>Wien, 18.1.2016</a:t>
            </a:r>
            <a:endParaRPr lang="de-A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0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9045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134873" y="4492235"/>
            <a:ext cx="2876550" cy="430887"/>
          </a:xfrm>
        </p:spPr>
        <p:txBody>
          <a:bodyPr/>
          <a:lstStyle/>
          <a:p>
            <a:r>
              <a:rPr lang="de-AT" sz="2800" b="1" dirty="0" smtClean="0">
                <a:solidFill>
                  <a:schemeClr val="accent1"/>
                </a:solidFill>
              </a:rPr>
              <a:t>www.obib.co.at</a:t>
            </a:r>
            <a:endParaRPr lang="de-AT" sz="2800" dirty="0" smtClean="0">
              <a:solidFill>
                <a:schemeClr val="accent1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26146" y="1065929"/>
            <a:ext cx="849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oliennummernplatzhalt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 noProof="0" smtClean="0"/>
              <a:pPr/>
              <a:t>10</a:t>
            </a:fld>
            <a:endParaRPr lang="de-AT" noProof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772827" y="2496806"/>
            <a:ext cx="2876550" cy="430887"/>
          </a:xfrm>
        </p:spPr>
        <p:txBody>
          <a:bodyPr/>
          <a:lstStyle/>
          <a:p>
            <a:r>
              <a:rPr lang="de-AT" sz="2800" b="1" dirty="0" smtClean="0">
                <a:solidFill>
                  <a:schemeClr val="accent1"/>
                </a:solidFill>
              </a:rPr>
              <a:t>DANKE</a:t>
            </a:r>
            <a:endParaRPr lang="de-AT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7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Historie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 noProof="0" smtClean="0"/>
              <a:pPr/>
              <a:t>2</a:t>
            </a:fld>
            <a:endParaRPr lang="de-AT" noProof="0"/>
          </a:p>
        </p:txBody>
      </p:sp>
      <p:sp>
        <p:nvSpPr>
          <p:cNvPr id="58" name="Pfeil nach rechts 57"/>
          <p:cNvSpPr/>
          <p:nvPr/>
        </p:nvSpPr>
        <p:spPr bwMode="auto">
          <a:xfrm>
            <a:off x="327259" y="3389083"/>
            <a:ext cx="8640000" cy="720000"/>
          </a:xfrm>
          <a:prstGeom prst="rightArrow">
            <a:avLst/>
          </a:prstGeom>
          <a:solidFill>
            <a:srgbClr val="007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AT" sz="1000" dirty="0" err="1">
              <a:latin typeface="Arial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327259" y="3566151"/>
            <a:ext cx="936000" cy="360000"/>
          </a:xfrm>
          <a:prstGeom prst="rect">
            <a:avLst/>
          </a:prstGeom>
          <a:solidFill>
            <a:srgbClr val="CDFF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000" dirty="0" smtClean="0">
                <a:latin typeface="Arial" charset="0"/>
              </a:rPr>
              <a:t>1940/50</a:t>
            </a:r>
          </a:p>
        </p:txBody>
      </p:sp>
      <p:sp>
        <p:nvSpPr>
          <p:cNvPr id="60" name="Rechteck 59"/>
          <p:cNvSpPr/>
          <p:nvPr/>
        </p:nvSpPr>
        <p:spPr bwMode="auto">
          <a:xfrm>
            <a:off x="1263260" y="3566151"/>
            <a:ext cx="936000" cy="360000"/>
          </a:xfrm>
          <a:prstGeom prst="rect">
            <a:avLst/>
          </a:prstGeom>
          <a:solidFill>
            <a:srgbClr val="AB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AT" sz="1000" dirty="0">
                <a:latin typeface="Arial" charset="0"/>
              </a:rPr>
              <a:t>1960</a:t>
            </a:r>
          </a:p>
        </p:txBody>
      </p:sp>
      <p:sp>
        <p:nvSpPr>
          <p:cNvPr id="61" name="Rechteck 60"/>
          <p:cNvSpPr/>
          <p:nvPr/>
        </p:nvSpPr>
        <p:spPr bwMode="auto">
          <a:xfrm>
            <a:off x="2199260" y="3566151"/>
            <a:ext cx="936000" cy="360000"/>
          </a:xfrm>
          <a:prstGeom prst="rect">
            <a:avLst/>
          </a:prstGeom>
          <a:solidFill>
            <a:srgbClr val="7DFF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AT" sz="1000" dirty="0">
                <a:latin typeface="Arial" charset="0"/>
              </a:rPr>
              <a:t>1970</a:t>
            </a:r>
          </a:p>
        </p:txBody>
      </p:sp>
      <p:sp>
        <p:nvSpPr>
          <p:cNvPr id="62" name="Rechteck 61"/>
          <p:cNvSpPr/>
          <p:nvPr/>
        </p:nvSpPr>
        <p:spPr bwMode="auto">
          <a:xfrm>
            <a:off x="3135260" y="3566151"/>
            <a:ext cx="936000" cy="360000"/>
          </a:xfrm>
          <a:prstGeom prst="rect">
            <a:avLst/>
          </a:prstGeom>
          <a:solidFill>
            <a:srgbClr val="3FFF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AT" sz="1000" dirty="0">
                <a:latin typeface="Arial" charset="0"/>
              </a:rPr>
              <a:t>1980</a:t>
            </a:r>
          </a:p>
        </p:txBody>
      </p:sp>
      <p:sp>
        <p:nvSpPr>
          <p:cNvPr id="63" name="Rechteck 62"/>
          <p:cNvSpPr/>
          <p:nvPr/>
        </p:nvSpPr>
        <p:spPr bwMode="auto">
          <a:xfrm>
            <a:off x="4071260" y="3566151"/>
            <a:ext cx="936000" cy="360000"/>
          </a:xfrm>
          <a:prstGeom prst="rect">
            <a:avLst/>
          </a:prstGeom>
          <a:solidFill>
            <a:srgbClr val="00D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AT" sz="1000" dirty="0">
                <a:latin typeface="Arial" charset="0"/>
              </a:rPr>
              <a:t>1990</a:t>
            </a:r>
          </a:p>
        </p:txBody>
      </p:sp>
      <p:sp>
        <p:nvSpPr>
          <p:cNvPr id="64" name="Rechteck 63"/>
          <p:cNvSpPr/>
          <p:nvPr/>
        </p:nvSpPr>
        <p:spPr bwMode="auto">
          <a:xfrm>
            <a:off x="5007260" y="3566151"/>
            <a:ext cx="1872000" cy="360000"/>
          </a:xfrm>
          <a:prstGeom prst="rect">
            <a:avLst/>
          </a:prstGeom>
          <a:solidFill>
            <a:srgbClr val="00C8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AT" sz="1000" dirty="0" smtClean="0">
                <a:latin typeface="Arial" charset="0"/>
              </a:rPr>
              <a:t>2000</a:t>
            </a:r>
            <a:endParaRPr lang="de-AT" sz="1000" dirty="0">
              <a:latin typeface="Arial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6879260" y="3566151"/>
            <a:ext cx="936000" cy="360000"/>
          </a:xfrm>
          <a:prstGeom prst="rect">
            <a:avLst/>
          </a:prstGeom>
          <a:solidFill>
            <a:srgbClr val="008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AT" sz="1000" dirty="0">
                <a:latin typeface="Arial" charset="0"/>
              </a:rPr>
              <a:t>2010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327258" y="1299411"/>
            <a:ext cx="1872001" cy="2160468"/>
            <a:chOff x="327258" y="1299411"/>
            <a:chExt cx="1872001" cy="2160468"/>
          </a:xfrm>
        </p:grpSpPr>
        <p:sp>
          <p:nvSpPr>
            <p:cNvPr id="8" name="Rechteck 7"/>
            <p:cNvSpPr/>
            <p:nvPr/>
          </p:nvSpPr>
          <p:spPr bwMode="auto">
            <a:xfrm>
              <a:off x="327258" y="1299411"/>
              <a:ext cx="1872001" cy="2160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latin typeface="Arial" charset="0"/>
                </a:rPr>
                <a:t>1946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solidFill>
                    <a:schemeClr val="accent1"/>
                  </a:solidFill>
                  <a:latin typeface="Arial" charset="0"/>
                </a:rPr>
                <a:t>Gründung der Verstaatlichten Industrie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dirty="0" smtClean="0">
                  <a:latin typeface="Arial" charset="0"/>
                </a:rPr>
                <a:t>1. Österreichisches Verstaatlichten Gesetz</a:t>
              </a:r>
            </a:p>
          </p:txBody>
        </p:sp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36" y="2509239"/>
              <a:ext cx="731845" cy="87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2621636" y="1297804"/>
            <a:ext cx="1800000" cy="2160000"/>
            <a:chOff x="2621636" y="1297804"/>
            <a:chExt cx="1800000" cy="2160000"/>
          </a:xfrm>
        </p:grpSpPr>
        <p:sp>
          <p:nvSpPr>
            <p:cNvPr id="18" name="Rechteck 17"/>
            <p:cNvSpPr/>
            <p:nvPr/>
          </p:nvSpPr>
          <p:spPr bwMode="auto">
            <a:xfrm>
              <a:off x="2621636" y="1297804"/>
              <a:ext cx="1800000" cy="21600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de-AT" sz="1100" b="1" dirty="0">
                  <a:latin typeface="Arial" charset="0"/>
                </a:rPr>
                <a:t>1987</a:t>
              </a:r>
            </a:p>
            <a:p>
              <a:pPr algn="l"/>
              <a:r>
                <a:rPr lang="de-AT" sz="1100" dirty="0">
                  <a:solidFill>
                    <a:schemeClr val="accent6"/>
                  </a:solidFill>
                  <a:latin typeface="Arial" charset="0"/>
                </a:rPr>
                <a:t>Start Privatisierungen </a:t>
              </a:r>
              <a:r>
                <a:rPr lang="de-AT" sz="1100" dirty="0">
                  <a:latin typeface="Arial" charset="0"/>
                </a:rPr>
                <a:t>mit </a:t>
              </a:r>
              <a:r>
                <a:rPr lang="de-AT" sz="1100" dirty="0" err="1">
                  <a:latin typeface="Arial" charset="0"/>
                </a:rPr>
                <a:t>Börsegang</a:t>
              </a:r>
              <a:r>
                <a:rPr lang="de-AT" sz="1100" dirty="0">
                  <a:latin typeface="Arial" charset="0"/>
                </a:rPr>
                <a:t> </a:t>
              </a:r>
              <a:r>
                <a:rPr lang="de-AT" sz="1100" dirty="0" smtClean="0">
                  <a:latin typeface="Arial" charset="0"/>
                </a:rPr>
                <a:t>OMV</a:t>
              </a:r>
            </a:p>
            <a:p>
              <a:pPr algn="l"/>
              <a:endParaRPr lang="de-AT" sz="1100" dirty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latin typeface="Arial" charset="0"/>
                </a:rPr>
                <a:t>1989</a:t>
              </a:r>
              <a:endParaRPr lang="de-AT" sz="1100" dirty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solidFill>
                    <a:schemeClr val="accent1"/>
                  </a:solidFill>
                  <a:latin typeface="Arial" charset="0"/>
                </a:rPr>
                <a:t>Gründung Austrian Industries für wichtigste Industriebeteiligungen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 smtClean="0">
                <a:latin typeface="Arial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260" y="2770521"/>
              <a:ext cx="1182635" cy="66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903260" y="4156502"/>
            <a:ext cx="1800000" cy="2160000"/>
            <a:chOff x="903260" y="4156502"/>
            <a:chExt cx="1800000" cy="2160000"/>
          </a:xfrm>
        </p:grpSpPr>
        <p:sp>
          <p:nvSpPr>
            <p:cNvPr id="9" name="Rechteck 8"/>
            <p:cNvSpPr/>
            <p:nvPr/>
          </p:nvSpPr>
          <p:spPr bwMode="auto">
            <a:xfrm>
              <a:off x="903260" y="4156502"/>
              <a:ext cx="1800000" cy="21600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latin typeface="Arial" charset="0"/>
                </a:rPr>
                <a:t>1966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dirty="0" smtClean="0">
                  <a:latin typeface="Arial" charset="0"/>
                </a:rPr>
                <a:t>ÖIG-Gesetz – Österreichische Industrieverwaltungs-Gesellschaft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 smtClean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latin typeface="Arial" charset="0"/>
                </a:rPr>
                <a:t>1969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solidFill>
                    <a:schemeClr val="accent1"/>
                  </a:solidFill>
                  <a:latin typeface="Arial" charset="0"/>
                </a:rPr>
                <a:t>Österreichische </a:t>
              </a:r>
              <a:r>
                <a:rPr lang="de-AT" sz="1100" b="1" dirty="0" err="1" smtClean="0">
                  <a:solidFill>
                    <a:schemeClr val="accent1"/>
                  </a:solidFill>
                  <a:latin typeface="Arial" charset="0"/>
                </a:rPr>
                <a:t>Industrieverwaltungs</a:t>
              </a:r>
              <a:r>
                <a:rPr lang="de-AT" sz="1100" b="1" dirty="0" smtClean="0">
                  <a:solidFill>
                    <a:schemeClr val="accent1"/>
                  </a:solidFill>
                  <a:latin typeface="Arial" charset="0"/>
                </a:rPr>
                <a:t> Aktiengesellschaft (ÖIAG)</a:t>
              </a:r>
            </a:p>
          </p:txBody>
        </p:sp>
        <p:pic>
          <p:nvPicPr>
            <p:cNvPr id="58372" name="Picture 4" descr="https://geppbloggt.files.wordpress.com/2014/10/oiaglogo.png?w=50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584" y="6021903"/>
              <a:ext cx="628650" cy="19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ieren 18"/>
          <p:cNvGrpSpPr/>
          <p:nvPr/>
        </p:nvGrpSpPr>
        <p:grpSpPr>
          <a:xfrm>
            <a:off x="4941038" y="1297806"/>
            <a:ext cx="1800000" cy="2160000"/>
            <a:chOff x="4941038" y="1297806"/>
            <a:chExt cx="1800000" cy="2160000"/>
          </a:xfrm>
        </p:grpSpPr>
        <p:sp>
          <p:nvSpPr>
            <p:cNvPr id="27" name="Rechteck 26"/>
            <p:cNvSpPr/>
            <p:nvPr/>
          </p:nvSpPr>
          <p:spPr bwMode="auto">
            <a:xfrm>
              <a:off x="4941038" y="1297806"/>
              <a:ext cx="1800000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latin typeface="Arial" charset="0"/>
                </a:rPr>
                <a:t>2000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solidFill>
                    <a:schemeClr val="accent6"/>
                  </a:solidFill>
                  <a:latin typeface="Arial" charset="0"/>
                </a:rPr>
                <a:t>ÖIAG-Gesetz 2000: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solidFill>
                    <a:schemeClr val="accent6"/>
                  </a:solidFill>
                  <a:latin typeface="Arial" charset="0"/>
                </a:rPr>
                <a:t>ÖIAG wird Privatisierungsagentur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 smtClean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dirty="0" smtClean="0">
                  <a:latin typeface="Arial" charset="0"/>
                </a:rPr>
                <a:t>weitreichende Unabhängigkeit vom Eigentümer </a:t>
              </a:r>
              <a:r>
                <a:rPr lang="de-AT" sz="1100" dirty="0" smtClean="0">
                  <a:latin typeface="Arial" charset="0"/>
                  <a:sym typeface="Wingdings" panose="05000000000000000000" pitchFamily="2" charset="2"/>
                </a:rPr>
                <a:t> selbst-erneuernder</a:t>
              </a:r>
              <a:r>
                <a:rPr lang="de-AT" sz="1100" dirty="0" smtClean="0">
                  <a:latin typeface="Arial" charset="0"/>
                </a:rPr>
                <a:t> Aufsichtsrat</a:t>
              </a:r>
              <a:endParaRPr lang="de-AT" sz="1100" dirty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 smtClean="0">
                <a:latin typeface="Arial" charset="0"/>
              </a:endParaRPr>
            </a:p>
          </p:txBody>
        </p:sp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537" y="3014661"/>
              <a:ext cx="930723" cy="38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pieren 11"/>
          <p:cNvGrpSpPr/>
          <p:nvPr/>
        </p:nvGrpSpPr>
        <p:grpSpPr>
          <a:xfrm>
            <a:off x="3663385" y="4156502"/>
            <a:ext cx="1800000" cy="2160000"/>
            <a:chOff x="3663385" y="4156502"/>
            <a:chExt cx="1800000" cy="2160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3663385" y="4156502"/>
              <a:ext cx="1800000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latin typeface="Arial" charset="0"/>
                </a:rPr>
                <a:t>1993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dirty="0" err="1" smtClean="0">
                  <a:solidFill>
                    <a:schemeClr val="accent6"/>
                  </a:solidFill>
                  <a:latin typeface="Arial" charset="0"/>
                </a:rPr>
                <a:t>Verstaatlichtengesetz</a:t>
              </a:r>
              <a:r>
                <a:rPr lang="de-AT" sz="1100" dirty="0" smtClean="0">
                  <a:solidFill>
                    <a:schemeClr val="accent6"/>
                  </a:solidFill>
                  <a:latin typeface="Arial" charset="0"/>
                </a:rPr>
                <a:t> </a:t>
              </a:r>
              <a:r>
                <a:rPr lang="de-AT" sz="1100" dirty="0" smtClean="0">
                  <a:solidFill>
                    <a:schemeClr val="accent6"/>
                  </a:solidFill>
                  <a:latin typeface="Arial" charset="0"/>
                  <a:sym typeface="Wingdings" panose="05000000000000000000" pitchFamily="2" charset="2"/>
                </a:rPr>
                <a:t> von Beteiligungs- zur Privatisierungsagentur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>
                <a:latin typeface="Arial" charset="0"/>
                <a:sym typeface="Wingdings" panose="05000000000000000000" pitchFamily="2" charset="2"/>
              </a:endParaRPr>
            </a:p>
            <a:p>
              <a:pPr algn="l"/>
              <a:r>
                <a:rPr lang="de-AT" sz="1100" b="1" dirty="0" smtClean="0">
                  <a:latin typeface="Arial" charset="0"/>
                </a:rPr>
                <a:t>1994</a:t>
              </a:r>
            </a:p>
            <a:p>
              <a:pPr algn="l"/>
              <a:r>
                <a:rPr lang="de-AT" sz="1100" b="1" dirty="0" smtClean="0">
                  <a:solidFill>
                    <a:schemeClr val="accent1"/>
                  </a:solidFill>
                  <a:latin typeface="Arial" charset="0"/>
                </a:rPr>
                <a:t>Verschmelzung </a:t>
              </a:r>
              <a:r>
                <a:rPr lang="de-AT" sz="1100" b="1" dirty="0">
                  <a:solidFill>
                    <a:schemeClr val="accent1"/>
                  </a:solidFill>
                  <a:latin typeface="Arial" charset="0"/>
                </a:rPr>
                <a:t>Austrian Industries mit ÖIAG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 smtClean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 smtClean="0">
                <a:latin typeface="Arial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756218" y="5919209"/>
              <a:ext cx="118482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AT" sz="11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AUSTRIAN INDUSTRIES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334260" y="4151682"/>
            <a:ext cx="1818063" cy="2160000"/>
            <a:chOff x="6334260" y="4151682"/>
            <a:chExt cx="1818063" cy="2160000"/>
          </a:xfrm>
        </p:grpSpPr>
        <p:sp>
          <p:nvSpPr>
            <p:cNvPr id="43" name="Rechteck 42"/>
            <p:cNvSpPr/>
            <p:nvPr/>
          </p:nvSpPr>
          <p:spPr bwMode="auto">
            <a:xfrm>
              <a:off x="6334260" y="4151682"/>
              <a:ext cx="1800000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latin typeface="Arial" charset="0"/>
                </a:rPr>
                <a:t>2008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dirty="0" smtClean="0">
                  <a:latin typeface="Arial" charset="0"/>
                  <a:sym typeface="Wingdings" panose="05000000000000000000" pitchFamily="2" charset="2"/>
                </a:rPr>
                <a:t>Gründung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>
                <a:latin typeface="Arial" charset="0"/>
                <a:sym typeface="Wingdings" panose="05000000000000000000" pitchFamily="2" charset="2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dirty="0" smtClean="0">
                  <a:latin typeface="Arial" charset="0"/>
                  <a:sym typeface="Wingdings" panose="05000000000000000000" pitchFamily="2" charset="2"/>
                </a:rPr>
                <a:t>Zur Stabilisierung des Finanzmarktes </a:t>
              </a:r>
              <a:r>
                <a:rPr lang="de-AT" sz="1100" dirty="0" err="1" smtClean="0">
                  <a:latin typeface="Arial" charset="0"/>
                  <a:sym typeface="Wingdings" panose="05000000000000000000" pitchFamily="2" charset="2"/>
                </a:rPr>
                <a:t>Bankenhilfspaket</a:t>
              </a:r>
              <a:r>
                <a:rPr lang="de-AT" sz="1100" dirty="0" smtClean="0">
                  <a:latin typeface="Arial" charset="0"/>
                  <a:sym typeface="Wingdings" panose="05000000000000000000" pitchFamily="2" charset="2"/>
                </a:rPr>
                <a:t> von Republik veröffentlicht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>
                <a:latin typeface="Arial" charset="0"/>
                <a:sym typeface="Wingdings" panose="05000000000000000000" pitchFamily="2" charset="2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latin typeface="Arial" charset="0"/>
                  <a:sym typeface="Wingdings" panose="05000000000000000000" pitchFamily="2" charset="2"/>
                </a:rPr>
                <a:t>2009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dirty="0" smtClean="0">
                  <a:latin typeface="Arial" charset="0"/>
                  <a:sym typeface="Wingdings" panose="05000000000000000000" pitchFamily="2" charset="2"/>
                </a:rPr>
                <a:t>Vorerst </a:t>
              </a:r>
              <a:r>
                <a:rPr lang="de-AT" sz="1100" dirty="0" smtClean="0">
                  <a:solidFill>
                    <a:schemeClr val="accent6"/>
                  </a:solidFill>
                  <a:latin typeface="Arial" charset="0"/>
                  <a:sym typeface="Wingdings" panose="05000000000000000000" pitchFamily="2" charset="2"/>
                </a:rPr>
                <a:t>letzte Privatisierung: AUA </a:t>
              </a:r>
              <a:r>
                <a:rPr lang="de-AT" sz="1100" dirty="0" smtClean="0">
                  <a:latin typeface="Arial" charset="0"/>
                  <a:sym typeface="Wingdings" panose="05000000000000000000" pitchFamily="2" charset="2"/>
                </a:rPr>
                <a:t>(an Lufthansa)</a:t>
              </a:r>
              <a:endParaRPr lang="de-AT" sz="1100" dirty="0">
                <a:latin typeface="Arial" charset="0"/>
                <a:sym typeface="Wingdings" panose="05000000000000000000" pitchFamily="2" charset="2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 smtClean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 smtClean="0">
                <a:latin typeface="Arial" charset="0"/>
              </a:endParaRPr>
            </a:p>
          </p:txBody>
        </p:sp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368" y="4354037"/>
              <a:ext cx="1066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8" descr="https://upload.wikimedia.org/wikipedia/de/thumb/e/ec/Austrian_Airlines_Logo.svg/800px-Austrian_Airlines_Logo.svg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33" y="6077853"/>
              <a:ext cx="1097490" cy="218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ieren 16"/>
          <p:cNvGrpSpPr/>
          <p:nvPr/>
        </p:nvGrpSpPr>
        <p:grpSpPr>
          <a:xfrm>
            <a:off x="7167259" y="1297804"/>
            <a:ext cx="1800000" cy="2160000"/>
            <a:chOff x="7167259" y="1297804"/>
            <a:chExt cx="1800000" cy="2160000"/>
          </a:xfrm>
        </p:grpSpPr>
        <p:sp>
          <p:nvSpPr>
            <p:cNvPr id="49" name="Rechteck 48"/>
            <p:cNvSpPr/>
            <p:nvPr/>
          </p:nvSpPr>
          <p:spPr bwMode="auto">
            <a:xfrm>
              <a:off x="7167259" y="1297804"/>
              <a:ext cx="1800000" cy="21600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latin typeface="Arial" charset="0"/>
                </a:rPr>
                <a:t>2015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solidFill>
                    <a:schemeClr val="accent6"/>
                  </a:solidFill>
                  <a:latin typeface="Arial" charset="0"/>
                </a:rPr>
                <a:t>ÖBIB-Gesetz 2015</a:t>
              </a:r>
            </a:p>
            <a:p>
              <a:pPr algn="l"/>
              <a:r>
                <a:rPr lang="de-AT" sz="1100" dirty="0" smtClean="0">
                  <a:latin typeface="Arial" charset="0"/>
                </a:rPr>
                <a:t>von </a:t>
              </a:r>
              <a:r>
                <a:rPr lang="de-AT" sz="1100" dirty="0">
                  <a:latin typeface="Arial" charset="0"/>
                </a:rPr>
                <a:t>ÖIAG zu ÖBIB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solidFill>
                    <a:schemeClr val="accent1"/>
                  </a:solidFill>
                  <a:latin typeface="Arial" charset="0"/>
                </a:rPr>
                <a:t>Weisungsgebundene GmbH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100" b="1" dirty="0" smtClean="0">
                  <a:solidFill>
                    <a:schemeClr val="accent1"/>
                  </a:solidFill>
                  <a:latin typeface="Arial" charset="0"/>
                </a:rPr>
                <a:t>Expertenorganisation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100" dirty="0" smtClean="0">
                <a:latin typeface="Arial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260" y="3073238"/>
              <a:ext cx="1176093" cy="32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7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00350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r>
              <a:rPr lang="de-AT" dirty="0" smtClean="0"/>
              <a:t>Highlights</a:t>
            </a:r>
            <a:endParaRPr lang="de-DE" dirty="0"/>
          </a:p>
        </p:txBody>
      </p:sp>
      <p:sp>
        <p:nvSpPr>
          <p:cNvPr id="83" name="Foliennummernplatzhalter 8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D99F445-9F2E-4DB9-8843-3EC1A117C793}" type="slidenum">
              <a:rPr>
                <a:solidFill>
                  <a:srgbClr val="003880"/>
                </a:solidFill>
              </a:rPr>
              <a:pPr>
                <a:defRPr/>
              </a:pPr>
              <a:t>3</a:t>
            </a:fld>
            <a:endParaRPr>
              <a:solidFill>
                <a:srgbClr val="003880"/>
              </a:solidFill>
            </a:endParaRPr>
          </a:p>
        </p:txBody>
      </p:sp>
      <p:sp>
        <p:nvSpPr>
          <p:cNvPr id="78" name="Freeform 20"/>
          <p:cNvSpPr>
            <a:spLocks/>
          </p:cNvSpPr>
          <p:nvPr/>
        </p:nvSpPr>
        <p:spPr bwMode="auto">
          <a:xfrm>
            <a:off x="85060" y="1158949"/>
            <a:ext cx="8973879" cy="5380074"/>
          </a:xfrm>
          <a:custGeom>
            <a:avLst/>
            <a:gdLst>
              <a:gd name="T0" fmla="*/ 540 w 1036"/>
              <a:gd name="T1" fmla="*/ 132 h 532"/>
              <a:gd name="T2" fmla="*/ 568 w 1036"/>
              <a:gd name="T3" fmla="*/ 100 h 532"/>
              <a:gd name="T4" fmla="*/ 588 w 1036"/>
              <a:gd name="T5" fmla="*/ 58 h 532"/>
              <a:gd name="T6" fmla="*/ 620 w 1036"/>
              <a:gd name="T7" fmla="*/ 84 h 532"/>
              <a:gd name="T8" fmla="*/ 696 w 1036"/>
              <a:gd name="T9" fmla="*/ 84 h 532"/>
              <a:gd name="T10" fmla="*/ 736 w 1036"/>
              <a:gd name="T11" fmla="*/ 52 h 532"/>
              <a:gd name="T12" fmla="*/ 756 w 1036"/>
              <a:gd name="T13" fmla="*/ 0 h 532"/>
              <a:gd name="T14" fmla="*/ 808 w 1036"/>
              <a:gd name="T15" fmla="*/ 12 h 532"/>
              <a:gd name="T16" fmla="*/ 864 w 1036"/>
              <a:gd name="T17" fmla="*/ 32 h 532"/>
              <a:gd name="T18" fmla="*/ 920 w 1036"/>
              <a:gd name="T19" fmla="*/ 52 h 532"/>
              <a:gd name="T20" fmla="*/ 992 w 1036"/>
              <a:gd name="T21" fmla="*/ 60 h 532"/>
              <a:gd name="T22" fmla="*/ 992 w 1036"/>
              <a:gd name="T23" fmla="*/ 108 h 532"/>
              <a:gd name="T24" fmla="*/ 1032 w 1036"/>
              <a:gd name="T25" fmla="*/ 180 h 532"/>
              <a:gd name="T26" fmla="*/ 1016 w 1036"/>
              <a:gd name="T27" fmla="*/ 256 h 532"/>
              <a:gd name="T28" fmla="*/ 968 w 1036"/>
              <a:gd name="T29" fmla="*/ 256 h 532"/>
              <a:gd name="T30" fmla="*/ 972 w 1036"/>
              <a:gd name="T31" fmla="*/ 300 h 532"/>
              <a:gd name="T32" fmla="*/ 944 w 1036"/>
              <a:gd name="T33" fmla="*/ 344 h 532"/>
              <a:gd name="T34" fmla="*/ 948 w 1036"/>
              <a:gd name="T35" fmla="*/ 400 h 532"/>
              <a:gd name="T36" fmla="*/ 912 w 1036"/>
              <a:gd name="T37" fmla="*/ 444 h 532"/>
              <a:gd name="T38" fmla="*/ 828 w 1036"/>
              <a:gd name="T39" fmla="*/ 468 h 532"/>
              <a:gd name="T40" fmla="*/ 748 w 1036"/>
              <a:gd name="T41" fmla="*/ 484 h 532"/>
              <a:gd name="T42" fmla="*/ 696 w 1036"/>
              <a:gd name="T43" fmla="*/ 532 h 532"/>
              <a:gd name="T44" fmla="*/ 612 w 1036"/>
              <a:gd name="T45" fmla="*/ 512 h 532"/>
              <a:gd name="T46" fmla="*/ 548 w 1036"/>
              <a:gd name="T47" fmla="*/ 512 h 532"/>
              <a:gd name="T48" fmla="*/ 496 w 1036"/>
              <a:gd name="T49" fmla="*/ 496 h 532"/>
              <a:gd name="T50" fmla="*/ 432 w 1036"/>
              <a:gd name="T51" fmla="*/ 492 h 532"/>
              <a:gd name="T52" fmla="*/ 368 w 1036"/>
              <a:gd name="T53" fmla="*/ 460 h 532"/>
              <a:gd name="T54" fmla="*/ 360 w 1036"/>
              <a:gd name="T55" fmla="*/ 412 h 532"/>
              <a:gd name="T56" fmla="*/ 284 w 1036"/>
              <a:gd name="T57" fmla="*/ 408 h 532"/>
              <a:gd name="T58" fmla="*/ 240 w 1036"/>
              <a:gd name="T59" fmla="*/ 408 h 532"/>
              <a:gd name="T60" fmla="*/ 188 w 1036"/>
              <a:gd name="T61" fmla="*/ 452 h 532"/>
              <a:gd name="T62" fmla="*/ 136 w 1036"/>
              <a:gd name="T63" fmla="*/ 432 h 532"/>
              <a:gd name="T64" fmla="*/ 124 w 1036"/>
              <a:gd name="T65" fmla="*/ 396 h 532"/>
              <a:gd name="T66" fmla="*/ 80 w 1036"/>
              <a:gd name="T67" fmla="*/ 420 h 532"/>
              <a:gd name="T68" fmla="*/ 32 w 1036"/>
              <a:gd name="T69" fmla="*/ 388 h 532"/>
              <a:gd name="T70" fmla="*/ 16 w 1036"/>
              <a:gd name="T71" fmla="*/ 348 h 532"/>
              <a:gd name="T72" fmla="*/ 28 w 1036"/>
              <a:gd name="T73" fmla="*/ 292 h 532"/>
              <a:gd name="T74" fmla="*/ 88 w 1036"/>
              <a:gd name="T75" fmla="*/ 296 h 532"/>
              <a:gd name="T76" fmla="*/ 132 w 1036"/>
              <a:gd name="T77" fmla="*/ 328 h 532"/>
              <a:gd name="T78" fmla="*/ 164 w 1036"/>
              <a:gd name="T79" fmla="*/ 284 h 532"/>
              <a:gd name="T80" fmla="*/ 232 w 1036"/>
              <a:gd name="T81" fmla="*/ 312 h 532"/>
              <a:gd name="T82" fmla="*/ 292 w 1036"/>
              <a:gd name="T83" fmla="*/ 284 h 532"/>
              <a:gd name="T84" fmla="*/ 368 w 1036"/>
              <a:gd name="T85" fmla="*/ 292 h 532"/>
              <a:gd name="T86" fmla="*/ 404 w 1036"/>
              <a:gd name="T87" fmla="*/ 272 h 532"/>
              <a:gd name="T88" fmla="*/ 452 w 1036"/>
              <a:gd name="T89" fmla="*/ 300 h 532"/>
              <a:gd name="T90" fmla="*/ 480 w 1036"/>
              <a:gd name="T91" fmla="*/ 264 h 532"/>
              <a:gd name="T92" fmla="*/ 472 w 1036"/>
              <a:gd name="T93" fmla="*/ 220 h 532"/>
              <a:gd name="T94" fmla="*/ 444 w 1036"/>
              <a:gd name="T95" fmla="*/ 18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36" h="532">
                <a:moveTo>
                  <a:pt x="492" y="148"/>
                </a:moveTo>
                <a:lnTo>
                  <a:pt x="524" y="148"/>
                </a:lnTo>
                <a:lnTo>
                  <a:pt x="540" y="132"/>
                </a:lnTo>
                <a:lnTo>
                  <a:pt x="536" y="92"/>
                </a:lnTo>
                <a:lnTo>
                  <a:pt x="552" y="84"/>
                </a:lnTo>
                <a:lnTo>
                  <a:pt x="568" y="100"/>
                </a:lnTo>
                <a:lnTo>
                  <a:pt x="584" y="92"/>
                </a:lnTo>
                <a:lnTo>
                  <a:pt x="596" y="76"/>
                </a:lnTo>
                <a:lnTo>
                  <a:pt x="588" y="58"/>
                </a:lnTo>
                <a:lnTo>
                  <a:pt x="584" y="52"/>
                </a:lnTo>
                <a:lnTo>
                  <a:pt x="616" y="68"/>
                </a:lnTo>
                <a:lnTo>
                  <a:pt x="620" y="84"/>
                </a:lnTo>
                <a:lnTo>
                  <a:pt x="648" y="88"/>
                </a:lnTo>
                <a:lnTo>
                  <a:pt x="676" y="76"/>
                </a:lnTo>
                <a:lnTo>
                  <a:pt x="696" y="84"/>
                </a:lnTo>
                <a:lnTo>
                  <a:pt x="708" y="64"/>
                </a:lnTo>
                <a:lnTo>
                  <a:pt x="716" y="40"/>
                </a:lnTo>
                <a:lnTo>
                  <a:pt x="736" y="52"/>
                </a:lnTo>
                <a:lnTo>
                  <a:pt x="740" y="36"/>
                </a:lnTo>
                <a:lnTo>
                  <a:pt x="740" y="12"/>
                </a:lnTo>
                <a:lnTo>
                  <a:pt x="756" y="0"/>
                </a:lnTo>
                <a:lnTo>
                  <a:pt x="760" y="16"/>
                </a:lnTo>
                <a:lnTo>
                  <a:pt x="780" y="16"/>
                </a:lnTo>
                <a:lnTo>
                  <a:pt x="808" y="12"/>
                </a:lnTo>
                <a:lnTo>
                  <a:pt x="824" y="32"/>
                </a:lnTo>
                <a:lnTo>
                  <a:pt x="844" y="32"/>
                </a:lnTo>
                <a:lnTo>
                  <a:pt x="864" y="32"/>
                </a:lnTo>
                <a:lnTo>
                  <a:pt x="872" y="56"/>
                </a:lnTo>
                <a:lnTo>
                  <a:pt x="900" y="52"/>
                </a:lnTo>
                <a:lnTo>
                  <a:pt x="920" y="52"/>
                </a:lnTo>
                <a:lnTo>
                  <a:pt x="940" y="36"/>
                </a:lnTo>
                <a:lnTo>
                  <a:pt x="960" y="48"/>
                </a:lnTo>
                <a:lnTo>
                  <a:pt x="992" y="60"/>
                </a:lnTo>
                <a:lnTo>
                  <a:pt x="1000" y="80"/>
                </a:lnTo>
                <a:lnTo>
                  <a:pt x="1004" y="96"/>
                </a:lnTo>
                <a:lnTo>
                  <a:pt x="992" y="108"/>
                </a:lnTo>
                <a:lnTo>
                  <a:pt x="996" y="136"/>
                </a:lnTo>
                <a:lnTo>
                  <a:pt x="1012" y="156"/>
                </a:lnTo>
                <a:lnTo>
                  <a:pt x="1032" y="180"/>
                </a:lnTo>
                <a:lnTo>
                  <a:pt x="1036" y="196"/>
                </a:lnTo>
                <a:lnTo>
                  <a:pt x="1028" y="216"/>
                </a:lnTo>
                <a:lnTo>
                  <a:pt x="1016" y="256"/>
                </a:lnTo>
                <a:lnTo>
                  <a:pt x="996" y="260"/>
                </a:lnTo>
                <a:lnTo>
                  <a:pt x="976" y="272"/>
                </a:lnTo>
                <a:lnTo>
                  <a:pt x="968" y="256"/>
                </a:lnTo>
                <a:lnTo>
                  <a:pt x="944" y="272"/>
                </a:lnTo>
                <a:lnTo>
                  <a:pt x="960" y="280"/>
                </a:lnTo>
                <a:lnTo>
                  <a:pt x="972" y="300"/>
                </a:lnTo>
                <a:lnTo>
                  <a:pt x="960" y="324"/>
                </a:lnTo>
                <a:lnTo>
                  <a:pt x="940" y="320"/>
                </a:lnTo>
                <a:lnTo>
                  <a:pt x="944" y="344"/>
                </a:lnTo>
                <a:lnTo>
                  <a:pt x="940" y="364"/>
                </a:lnTo>
                <a:lnTo>
                  <a:pt x="960" y="384"/>
                </a:lnTo>
                <a:lnTo>
                  <a:pt x="948" y="400"/>
                </a:lnTo>
                <a:lnTo>
                  <a:pt x="920" y="432"/>
                </a:lnTo>
                <a:lnTo>
                  <a:pt x="928" y="444"/>
                </a:lnTo>
                <a:lnTo>
                  <a:pt x="912" y="444"/>
                </a:lnTo>
                <a:lnTo>
                  <a:pt x="884" y="452"/>
                </a:lnTo>
                <a:lnTo>
                  <a:pt x="868" y="472"/>
                </a:lnTo>
                <a:lnTo>
                  <a:pt x="828" y="468"/>
                </a:lnTo>
                <a:lnTo>
                  <a:pt x="812" y="488"/>
                </a:lnTo>
                <a:lnTo>
                  <a:pt x="776" y="480"/>
                </a:lnTo>
                <a:lnTo>
                  <a:pt x="748" y="484"/>
                </a:lnTo>
                <a:lnTo>
                  <a:pt x="724" y="496"/>
                </a:lnTo>
                <a:lnTo>
                  <a:pt x="724" y="516"/>
                </a:lnTo>
                <a:lnTo>
                  <a:pt x="696" y="532"/>
                </a:lnTo>
                <a:lnTo>
                  <a:pt x="668" y="524"/>
                </a:lnTo>
                <a:lnTo>
                  <a:pt x="640" y="532"/>
                </a:lnTo>
                <a:lnTo>
                  <a:pt x="612" y="512"/>
                </a:lnTo>
                <a:lnTo>
                  <a:pt x="580" y="512"/>
                </a:lnTo>
                <a:lnTo>
                  <a:pt x="560" y="500"/>
                </a:lnTo>
                <a:lnTo>
                  <a:pt x="548" y="512"/>
                </a:lnTo>
                <a:lnTo>
                  <a:pt x="536" y="504"/>
                </a:lnTo>
                <a:lnTo>
                  <a:pt x="520" y="512"/>
                </a:lnTo>
                <a:lnTo>
                  <a:pt x="496" y="496"/>
                </a:lnTo>
                <a:lnTo>
                  <a:pt x="480" y="500"/>
                </a:lnTo>
                <a:lnTo>
                  <a:pt x="456" y="492"/>
                </a:lnTo>
                <a:lnTo>
                  <a:pt x="432" y="492"/>
                </a:lnTo>
                <a:lnTo>
                  <a:pt x="424" y="480"/>
                </a:lnTo>
                <a:lnTo>
                  <a:pt x="396" y="480"/>
                </a:lnTo>
                <a:lnTo>
                  <a:pt x="368" y="460"/>
                </a:lnTo>
                <a:lnTo>
                  <a:pt x="384" y="440"/>
                </a:lnTo>
                <a:lnTo>
                  <a:pt x="364" y="436"/>
                </a:lnTo>
                <a:lnTo>
                  <a:pt x="360" y="412"/>
                </a:lnTo>
                <a:lnTo>
                  <a:pt x="344" y="400"/>
                </a:lnTo>
                <a:lnTo>
                  <a:pt x="332" y="412"/>
                </a:lnTo>
                <a:lnTo>
                  <a:pt x="284" y="408"/>
                </a:lnTo>
                <a:lnTo>
                  <a:pt x="272" y="396"/>
                </a:lnTo>
                <a:lnTo>
                  <a:pt x="260" y="416"/>
                </a:lnTo>
                <a:lnTo>
                  <a:pt x="240" y="408"/>
                </a:lnTo>
                <a:lnTo>
                  <a:pt x="220" y="428"/>
                </a:lnTo>
                <a:lnTo>
                  <a:pt x="212" y="444"/>
                </a:lnTo>
                <a:lnTo>
                  <a:pt x="188" y="452"/>
                </a:lnTo>
                <a:lnTo>
                  <a:pt x="172" y="444"/>
                </a:lnTo>
                <a:lnTo>
                  <a:pt x="172" y="428"/>
                </a:lnTo>
                <a:lnTo>
                  <a:pt x="136" y="432"/>
                </a:lnTo>
                <a:lnTo>
                  <a:pt x="124" y="428"/>
                </a:lnTo>
                <a:lnTo>
                  <a:pt x="132" y="412"/>
                </a:lnTo>
                <a:lnTo>
                  <a:pt x="124" y="396"/>
                </a:lnTo>
                <a:lnTo>
                  <a:pt x="108" y="408"/>
                </a:lnTo>
                <a:lnTo>
                  <a:pt x="104" y="424"/>
                </a:lnTo>
                <a:lnTo>
                  <a:pt x="80" y="420"/>
                </a:lnTo>
                <a:lnTo>
                  <a:pt x="60" y="408"/>
                </a:lnTo>
                <a:lnTo>
                  <a:pt x="60" y="392"/>
                </a:lnTo>
                <a:lnTo>
                  <a:pt x="32" y="388"/>
                </a:lnTo>
                <a:lnTo>
                  <a:pt x="0" y="384"/>
                </a:lnTo>
                <a:lnTo>
                  <a:pt x="8" y="360"/>
                </a:lnTo>
                <a:lnTo>
                  <a:pt x="16" y="348"/>
                </a:lnTo>
                <a:lnTo>
                  <a:pt x="20" y="320"/>
                </a:lnTo>
                <a:lnTo>
                  <a:pt x="32" y="316"/>
                </a:lnTo>
                <a:lnTo>
                  <a:pt x="28" y="292"/>
                </a:lnTo>
                <a:lnTo>
                  <a:pt x="44" y="276"/>
                </a:lnTo>
                <a:lnTo>
                  <a:pt x="72" y="292"/>
                </a:lnTo>
                <a:lnTo>
                  <a:pt x="88" y="296"/>
                </a:lnTo>
                <a:lnTo>
                  <a:pt x="100" y="312"/>
                </a:lnTo>
                <a:lnTo>
                  <a:pt x="112" y="320"/>
                </a:lnTo>
                <a:lnTo>
                  <a:pt x="132" y="328"/>
                </a:lnTo>
                <a:lnTo>
                  <a:pt x="140" y="312"/>
                </a:lnTo>
                <a:lnTo>
                  <a:pt x="136" y="284"/>
                </a:lnTo>
                <a:lnTo>
                  <a:pt x="164" y="284"/>
                </a:lnTo>
                <a:lnTo>
                  <a:pt x="192" y="280"/>
                </a:lnTo>
                <a:lnTo>
                  <a:pt x="204" y="316"/>
                </a:lnTo>
                <a:lnTo>
                  <a:pt x="232" y="312"/>
                </a:lnTo>
                <a:lnTo>
                  <a:pt x="264" y="316"/>
                </a:lnTo>
                <a:lnTo>
                  <a:pt x="276" y="296"/>
                </a:lnTo>
                <a:lnTo>
                  <a:pt x="292" y="284"/>
                </a:lnTo>
                <a:lnTo>
                  <a:pt x="316" y="276"/>
                </a:lnTo>
                <a:lnTo>
                  <a:pt x="340" y="284"/>
                </a:lnTo>
                <a:lnTo>
                  <a:pt x="368" y="292"/>
                </a:lnTo>
                <a:lnTo>
                  <a:pt x="372" y="264"/>
                </a:lnTo>
                <a:lnTo>
                  <a:pt x="392" y="260"/>
                </a:lnTo>
                <a:lnTo>
                  <a:pt x="404" y="272"/>
                </a:lnTo>
                <a:lnTo>
                  <a:pt x="432" y="272"/>
                </a:lnTo>
                <a:lnTo>
                  <a:pt x="452" y="272"/>
                </a:lnTo>
                <a:lnTo>
                  <a:pt x="452" y="300"/>
                </a:lnTo>
                <a:lnTo>
                  <a:pt x="480" y="304"/>
                </a:lnTo>
                <a:lnTo>
                  <a:pt x="492" y="284"/>
                </a:lnTo>
                <a:lnTo>
                  <a:pt x="480" y="264"/>
                </a:lnTo>
                <a:lnTo>
                  <a:pt x="464" y="256"/>
                </a:lnTo>
                <a:lnTo>
                  <a:pt x="476" y="240"/>
                </a:lnTo>
                <a:lnTo>
                  <a:pt x="472" y="220"/>
                </a:lnTo>
                <a:lnTo>
                  <a:pt x="472" y="208"/>
                </a:lnTo>
                <a:lnTo>
                  <a:pt x="440" y="196"/>
                </a:lnTo>
                <a:lnTo>
                  <a:pt x="444" y="180"/>
                </a:lnTo>
                <a:lnTo>
                  <a:pt x="464" y="164"/>
                </a:lnTo>
                <a:lnTo>
                  <a:pt x="492" y="148"/>
                </a:lnTo>
                <a:close/>
              </a:path>
            </a:pathLst>
          </a:custGeom>
          <a:solidFill>
            <a:schemeClr val="accent2">
              <a:alpha val="2000"/>
            </a:schemeClr>
          </a:solidFill>
          <a:ln w="12">
            <a:solidFill>
              <a:schemeClr val="accent6"/>
            </a:solidFill>
            <a:prstDash val="solid"/>
            <a:round/>
            <a:headEnd/>
            <a:tailEnd/>
          </a:ln>
          <a:effectLst>
            <a:outerShdw blurRad="88900" dist="38100" dir="2700000" sx="101000" sy="101000" algn="tl" rotWithShape="0">
              <a:srgbClr val="DDDDDD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89" name="Inhaltsplatzhalter 81"/>
          <p:cNvSpPr txBox="1">
            <a:spLocks/>
          </p:cNvSpPr>
          <p:nvPr/>
        </p:nvSpPr>
        <p:spPr bwMode="auto">
          <a:xfrm>
            <a:off x="6421000" y="1988840"/>
            <a:ext cx="21158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Char char="-"/>
              <a:defRPr sz="1600">
                <a:solidFill>
                  <a:srgbClr val="3333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•"/>
              <a:defRPr sz="1400">
                <a:solidFill>
                  <a:srgbClr val="333333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–"/>
              <a:defRPr sz="1400">
                <a:solidFill>
                  <a:srgbClr val="333333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b="1" dirty="0" smtClean="0">
                <a:solidFill>
                  <a:srgbClr val="003880"/>
                </a:solidFill>
              </a:rPr>
              <a:t>Wichtiger Arbeitgeber: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de-AT" sz="4000" dirty="0" smtClean="0">
                <a:solidFill>
                  <a:srgbClr val="003880"/>
                </a:solidFill>
              </a:rPr>
              <a:t>35.500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 smtClean="0"/>
              <a:t>Arbeitsplätze bei ÖBIB-Beteiligungsunternehmen in Österreich sowie </a:t>
            </a:r>
            <a:r>
              <a:rPr lang="de-AT" sz="1000" dirty="0" smtClean="0">
                <a:solidFill>
                  <a:schemeClr val="accent1"/>
                </a:solidFill>
              </a:rPr>
              <a:t>weitere 45.000 </a:t>
            </a:r>
            <a:r>
              <a:rPr lang="de-AT" sz="1000" dirty="0" smtClean="0"/>
              <a:t>bei Zulieferunternehmen</a:t>
            </a:r>
            <a:endParaRPr lang="de-AT" sz="1000" dirty="0"/>
          </a:p>
        </p:txBody>
      </p:sp>
      <p:sp>
        <p:nvSpPr>
          <p:cNvPr id="90" name="Inhaltsplatzhalter 81"/>
          <p:cNvSpPr txBox="1">
            <a:spLocks/>
          </p:cNvSpPr>
          <p:nvPr/>
        </p:nvSpPr>
        <p:spPr bwMode="auto">
          <a:xfrm>
            <a:off x="4217052" y="2778326"/>
            <a:ext cx="2115846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Char char="-"/>
              <a:defRPr sz="1600">
                <a:solidFill>
                  <a:srgbClr val="3333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•"/>
              <a:defRPr sz="1400">
                <a:solidFill>
                  <a:srgbClr val="333333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–"/>
              <a:defRPr sz="1400">
                <a:solidFill>
                  <a:srgbClr val="333333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b="1" dirty="0">
                <a:solidFill>
                  <a:srgbClr val="003880"/>
                </a:solidFill>
              </a:rPr>
              <a:t>International: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2300" b="1" dirty="0">
                <a:solidFill>
                  <a:srgbClr val="003880"/>
                </a:solidFill>
              </a:rPr>
              <a:t>Kooperationen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/>
              <a:t>m</a:t>
            </a:r>
            <a:r>
              <a:rPr lang="de-AT" sz="1000" dirty="0" smtClean="0"/>
              <a:t>it internationalen Investoren </a:t>
            </a:r>
            <a:br>
              <a:rPr lang="de-AT" sz="1000" dirty="0" smtClean="0"/>
            </a:br>
            <a:r>
              <a:rPr lang="de-AT" sz="1000" dirty="0" smtClean="0"/>
              <a:t>auf Augenhöhe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 smtClean="0"/>
              <a:t>OMV: Syndikatspartner IPIC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 smtClean="0"/>
              <a:t>TA: Syndikatspartner AMOV</a:t>
            </a:r>
            <a:endParaRPr lang="de-AT" sz="1000" dirty="0"/>
          </a:p>
        </p:txBody>
      </p:sp>
      <p:sp>
        <p:nvSpPr>
          <p:cNvPr id="91" name="Inhaltsplatzhalter 81"/>
          <p:cNvSpPr txBox="1">
            <a:spLocks/>
          </p:cNvSpPr>
          <p:nvPr/>
        </p:nvSpPr>
        <p:spPr bwMode="auto">
          <a:xfrm>
            <a:off x="868372" y="4332840"/>
            <a:ext cx="211584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Char char="-"/>
              <a:defRPr sz="1600">
                <a:solidFill>
                  <a:srgbClr val="3333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•"/>
              <a:defRPr sz="1400">
                <a:solidFill>
                  <a:srgbClr val="333333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–"/>
              <a:defRPr sz="1400">
                <a:solidFill>
                  <a:srgbClr val="333333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 smtClean="0">
                <a:solidFill>
                  <a:srgbClr val="003880"/>
                </a:solidFill>
                <a:latin typeface="Calibri" pitchFamily="34" charset="0"/>
                <a:cs typeface="Calibri" pitchFamily="34" charset="0"/>
              </a:rPr>
              <a:t>EUR</a:t>
            </a:r>
            <a:r>
              <a:rPr lang="de-AT" sz="2400" dirty="0" smtClean="0">
                <a:solidFill>
                  <a:srgbClr val="0038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AT" sz="2400" dirty="0" smtClean="0">
                <a:ln w="6350" cmpd="sng">
                  <a:solidFill>
                    <a:srgbClr val="003880"/>
                  </a:solidFill>
                  <a:prstDash val="solid"/>
                </a:ln>
                <a:solidFill>
                  <a:srgbClr val="FFFFFF"/>
                </a:solidFill>
                <a:cs typeface="Calibri" pitchFamily="34" charset="0"/>
              </a:rPr>
              <a:t>2,6 Mrd</a:t>
            </a:r>
            <a:endParaRPr lang="de-AT" sz="2400" b="1" dirty="0" smtClean="0">
              <a:ln w="6350" cmpd="sng">
                <a:solidFill>
                  <a:srgbClr val="003880"/>
                </a:solidFill>
                <a:prstDash val="solid"/>
              </a:ln>
              <a:solidFill>
                <a:srgbClr val="003880"/>
              </a:solidFill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AT" sz="1000" b="1" dirty="0" smtClean="0">
                <a:solidFill>
                  <a:schemeClr val="accent1"/>
                </a:solidFill>
              </a:rPr>
              <a:t>Dividende</a:t>
            </a:r>
            <a:r>
              <a:rPr lang="de-AT" sz="1000" dirty="0" smtClean="0"/>
              <a:t> seit </a:t>
            </a:r>
            <a:r>
              <a:rPr lang="de-AT" sz="1000" dirty="0"/>
              <a:t>2003</a:t>
            </a:r>
            <a:r>
              <a:rPr lang="de-AT" sz="1000" dirty="0" smtClean="0"/>
              <a:t/>
            </a:r>
            <a:br>
              <a:rPr lang="de-AT" sz="1000" dirty="0" smtClean="0"/>
            </a:br>
            <a:r>
              <a:rPr lang="de-AT" sz="1000" dirty="0" smtClean="0"/>
              <a:t>an den Bund</a:t>
            </a:r>
            <a:endParaRPr lang="de-AT" sz="1000" dirty="0"/>
          </a:p>
        </p:txBody>
      </p:sp>
      <p:sp>
        <p:nvSpPr>
          <p:cNvPr id="93" name="Inhaltsplatzhalter 81"/>
          <p:cNvSpPr txBox="1">
            <a:spLocks/>
          </p:cNvSpPr>
          <p:nvPr/>
        </p:nvSpPr>
        <p:spPr bwMode="auto">
          <a:xfrm>
            <a:off x="3611651" y="4465582"/>
            <a:ext cx="1412923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Char char="-"/>
              <a:defRPr sz="1600">
                <a:solidFill>
                  <a:srgbClr val="3333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•"/>
              <a:defRPr sz="1400">
                <a:solidFill>
                  <a:srgbClr val="333333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–"/>
              <a:defRPr sz="1400">
                <a:solidFill>
                  <a:srgbClr val="333333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b="1" dirty="0" smtClean="0">
                <a:solidFill>
                  <a:srgbClr val="003880"/>
                </a:solidFill>
              </a:rPr>
              <a:t>Starker Aktionär: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de-AT" sz="900" b="1" dirty="0" smtClean="0">
                <a:solidFill>
                  <a:srgbClr val="003880"/>
                </a:solidFill>
              </a:rPr>
              <a:t>rd</a:t>
            </a:r>
            <a:r>
              <a:rPr lang="de-AT" sz="900" b="1" dirty="0">
                <a:solidFill>
                  <a:srgbClr val="003880"/>
                </a:solidFill>
              </a:rPr>
              <a:t>. </a:t>
            </a:r>
            <a:r>
              <a:rPr lang="de-AT" sz="2800" dirty="0" smtClean="0">
                <a:solidFill>
                  <a:srgbClr val="003880"/>
                </a:solidFill>
              </a:rPr>
              <a:t>17%</a:t>
            </a:r>
            <a:endParaRPr lang="de-AT" sz="2800" dirty="0">
              <a:solidFill>
                <a:srgbClr val="003880"/>
              </a:solidFill>
            </a:endParaRP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b="1" dirty="0" smtClean="0">
                <a:solidFill>
                  <a:schemeClr val="accent1"/>
                </a:solidFill>
              </a:rPr>
              <a:t>des ATX </a:t>
            </a:r>
            <a:r>
              <a:rPr lang="de-AT" sz="1000" dirty="0" smtClean="0"/>
              <a:t>wird durch</a:t>
            </a:r>
            <a:br>
              <a:rPr lang="de-AT" sz="1000" dirty="0" smtClean="0"/>
            </a:br>
            <a:r>
              <a:rPr lang="de-AT" sz="1000" dirty="0" smtClean="0"/>
              <a:t>ÖBIB-Beteiligungen generiert</a:t>
            </a:r>
            <a:endParaRPr lang="de-AT" sz="1000" dirty="0"/>
          </a:p>
        </p:txBody>
      </p:sp>
      <p:sp>
        <p:nvSpPr>
          <p:cNvPr id="94" name="Inhaltsplatzhalter 81"/>
          <p:cNvSpPr txBox="1">
            <a:spLocks/>
          </p:cNvSpPr>
          <p:nvPr/>
        </p:nvSpPr>
        <p:spPr bwMode="auto">
          <a:xfrm>
            <a:off x="6081981" y="3994286"/>
            <a:ext cx="1774877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Char char="-"/>
              <a:defRPr sz="1600">
                <a:solidFill>
                  <a:srgbClr val="3333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•"/>
              <a:defRPr sz="1400">
                <a:solidFill>
                  <a:srgbClr val="333333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–"/>
              <a:defRPr sz="1400">
                <a:solidFill>
                  <a:srgbClr val="333333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b="1" dirty="0" smtClean="0">
                <a:solidFill>
                  <a:srgbClr val="003880"/>
                </a:solidFill>
              </a:rPr>
              <a:t>Aufgabe erfüllt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 smtClean="0">
                <a:solidFill>
                  <a:srgbClr val="003880"/>
                </a:solidFill>
              </a:rPr>
              <a:t>EUR</a:t>
            </a:r>
            <a:r>
              <a:rPr lang="de-AT" sz="2400" b="1" dirty="0" smtClean="0">
                <a:solidFill>
                  <a:srgbClr val="003880"/>
                </a:solidFill>
              </a:rPr>
              <a:t> 6,3 Mrd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 smtClean="0"/>
              <a:t>Schulden getilgt – </a:t>
            </a:r>
            <a:r>
              <a:rPr lang="de-AT" sz="1000" b="1" dirty="0" smtClean="0">
                <a:solidFill>
                  <a:schemeClr val="accent1"/>
                </a:solidFill>
              </a:rPr>
              <a:t>2013 ÖBIB erstmal schuldenfrei</a:t>
            </a:r>
            <a:endParaRPr lang="de-AT" sz="1000" b="1" dirty="0">
              <a:solidFill>
                <a:schemeClr val="accent1"/>
              </a:solidFill>
            </a:endParaRPr>
          </a:p>
        </p:txBody>
      </p:sp>
      <p:sp>
        <p:nvSpPr>
          <p:cNvPr id="95" name="Inhaltsplatzhalter 81"/>
          <p:cNvSpPr txBox="1">
            <a:spLocks/>
          </p:cNvSpPr>
          <p:nvPr/>
        </p:nvSpPr>
        <p:spPr bwMode="auto">
          <a:xfrm>
            <a:off x="5436096" y="5173635"/>
            <a:ext cx="14953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Char char="-"/>
              <a:defRPr sz="1600">
                <a:solidFill>
                  <a:srgbClr val="3333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•"/>
              <a:defRPr sz="1400">
                <a:solidFill>
                  <a:srgbClr val="333333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–"/>
              <a:defRPr sz="1400">
                <a:solidFill>
                  <a:srgbClr val="333333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b="1" dirty="0" smtClean="0">
                <a:solidFill>
                  <a:srgbClr val="003880"/>
                </a:solidFill>
              </a:rPr>
              <a:t>Portfoliowert: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 smtClean="0">
                <a:solidFill>
                  <a:srgbClr val="003880"/>
                </a:solidFill>
                <a:latin typeface="Calibri" pitchFamily="34" charset="0"/>
                <a:cs typeface="Calibri" pitchFamily="34" charset="0"/>
              </a:rPr>
              <a:t>EUR</a:t>
            </a:r>
            <a:r>
              <a:rPr lang="de-AT" sz="2400" dirty="0" smtClean="0">
                <a:solidFill>
                  <a:srgbClr val="00388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AT" sz="2400" dirty="0">
                <a:solidFill>
                  <a:srgbClr val="00388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de-AT" sz="2400" dirty="0" smtClean="0">
                <a:solidFill>
                  <a:srgbClr val="003880"/>
                </a:solidFill>
                <a:latin typeface="Calibri" pitchFamily="34" charset="0"/>
                <a:cs typeface="Calibri" pitchFamily="34" charset="0"/>
              </a:rPr>
              <a:t> Mrd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 smtClean="0"/>
              <a:t>beträgt der aktuelle Wert des ÖBIB-Portfolios</a:t>
            </a:r>
            <a:endParaRPr lang="de-AT" sz="1000" dirty="0"/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40" y="322833"/>
            <a:ext cx="863052" cy="8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81"/>
          <p:cNvSpPr txBox="1">
            <a:spLocks/>
          </p:cNvSpPr>
          <p:nvPr/>
        </p:nvSpPr>
        <p:spPr bwMode="auto">
          <a:xfrm>
            <a:off x="868372" y="1995613"/>
            <a:ext cx="2115846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SzPct val="110000"/>
              <a:buChar char="-"/>
              <a:defRPr sz="1600">
                <a:solidFill>
                  <a:srgbClr val="333333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•"/>
              <a:defRPr sz="1400">
                <a:solidFill>
                  <a:srgbClr val="333333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–"/>
              <a:defRPr sz="1400">
                <a:solidFill>
                  <a:srgbClr val="333333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b="1" dirty="0" smtClean="0">
                <a:solidFill>
                  <a:srgbClr val="003880"/>
                </a:solidFill>
              </a:rPr>
              <a:t>Privatisierung</a:t>
            </a:r>
            <a:endParaRPr lang="de-AT" sz="1000" b="1" dirty="0">
              <a:solidFill>
                <a:srgbClr val="003880"/>
              </a:solidFill>
            </a:endParaRP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2300" b="1" dirty="0" smtClean="0">
                <a:solidFill>
                  <a:srgbClr val="003880"/>
                </a:solidFill>
              </a:rPr>
              <a:t>1994-2009</a:t>
            </a:r>
            <a:endParaRPr lang="de-AT" sz="2300" b="1" dirty="0">
              <a:solidFill>
                <a:srgbClr val="003880"/>
              </a:solidFill>
            </a:endParaRP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de-AT" sz="1000" dirty="0" smtClean="0"/>
              <a:t>In 15 Jahren 23 Unternehmen privatisiert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3638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3" grpId="0"/>
      <p:bldP spid="94" grpId="0" animBg="1"/>
      <p:bldP spid="94" grpId="1" animBg="1"/>
      <p:bldP spid="9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Aktuelles Beteiligungsportfolio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 noProof="0" smtClean="0"/>
              <a:pPr/>
              <a:t>4</a:t>
            </a:fld>
            <a:endParaRPr lang="de-AT" noProof="0"/>
          </a:p>
        </p:txBody>
      </p:sp>
      <p:pic>
        <p:nvPicPr>
          <p:cNvPr id="6" name="Picture 8" descr="http://www.obib.co.at/typo3temp/pics/oeiag-post-logo_01_52b1e853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62" y="1600198"/>
            <a:ext cx="867094" cy="2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obib.co.at/typo3temp/pics/oeiag-omv-logo_02_d502a44d3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57" y="1882184"/>
            <a:ext cx="840096" cy="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http://www.obib.co.at/uploads/pics/oiag-telekom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36" y="2373562"/>
            <a:ext cx="688700" cy="3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www.obib.co.at/typo3temp/pics/CASAG-Logo_2014_zent_572fd793a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62" y="2762407"/>
            <a:ext cx="848442" cy="4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obib.co.at/uploads/pics/APK_Logo_Pensionskasse_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36" y="3311830"/>
            <a:ext cx="818574" cy="2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obib.co.at/typo3temp/pics/FIMBAG_Logo_ef4d9bbcf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36" y="3749980"/>
            <a:ext cx="882222" cy="1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obib.co.at/typo3temp/pics/GKB_Bergbau_GmbH_far_848f18cdd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07" y="4156586"/>
            <a:ext cx="770124" cy="1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obib.co.at/uploads/pics/IMI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37" y="4499335"/>
            <a:ext cx="675743" cy="3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www.obib.co.at/uploads/pics/Schoeller-Bleckman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06" y="4952253"/>
            <a:ext cx="569959" cy="2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549335551"/>
              </p:ext>
            </p:extLst>
          </p:nvPr>
        </p:nvGraphicFramePr>
        <p:xfrm>
          <a:off x="476250" y="1363127"/>
          <a:ext cx="6344757" cy="444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" name="Rechteck 3"/>
          <p:cNvSpPr/>
          <p:nvPr/>
        </p:nvSpPr>
        <p:spPr>
          <a:xfrm>
            <a:off x="435935" y="5893524"/>
            <a:ext cx="8133908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1" algn="l">
              <a:lnSpc>
                <a:spcPct val="150000"/>
              </a:lnSpc>
              <a:spcAft>
                <a:spcPts val="600"/>
              </a:spcAft>
            </a:pPr>
            <a:r>
              <a:rPr lang="de-AT" b="1" dirty="0"/>
              <a:t>Portfoliowert:</a:t>
            </a:r>
            <a:r>
              <a:rPr lang="de-AT" dirty="0"/>
              <a:t>	</a:t>
            </a:r>
            <a:r>
              <a:rPr lang="de-AT" b="1" dirty="0">
                <a:solidFill>
                  <a:schemeClr val="accent1"/>
                </a:solidFill>
              </a:rPr>
              <a:t>EUR 5</a:t>
            </a:r>
            <a:r>
              <a:rPr lang="de-AT" b="1" dirty="0" smtClean="0">
                <a:solidFill>
                  <a:schemeClr val="accent1"/>
                </a:solidFill>
              </a:rPr>
              <a:t> </a:t>
            </a:r>
            <a:r>
              <a:rPr lang="de-AT" b="1" dirty="0">
                <a:solidFill>
                  <a:schemeClr val="accent1"/>
                </a:solidFill>
              </a:rPr>
              <a:t>Mrd. </a:t>
            </a:r>
            <a:r>
              <a:rPr lang="de-AT" sz="1400" dirty="0"/>
              <a:t>(2000: </a:t>
            </a:r>
            <a:r>
              <a:rPr lang="de-AT" sz="1400" b="1" dirty="0"/>
              <a:t>19</a:t>
            </a:r>
            <a:r>
              <a:rPr lang="de-AT" sz="1400" dirty="0"/>
              <a:t> Unternehmen, 5,0 Mrd., </a:t>
            </a:r>
            <a:r>
              <a:rPr lang="de-AT" sz="1400" dirty="0">
                <a:solidFill>
                  <a:schemeClr val="accent1"/>
                </a:solidFill>
              </a:rPr>
              <a:t>2015: </a:t>
            </a:r>
            <a:r>
              <a:rPr lang="de-AT" sz="1400" b="1" dirty="0">
                <a:solidFill>
                  <a:schemeClr val="accent1"/>
                </a:solidFill>
              </a:rPr>
              <a:t>9 </a:t>
            </a:r>
            <a:r>
              <a:rPr lang="de-AT" sz="1400" dirty="0">
                <a:solidFill>
                  <a:schemeClr val="accent1"/>
                </a:solidFill>
              </a:rPr>
              <a:t>Unternehmen, 5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r>
              <a:rPr lang="de-AT" sz="1400" dirty="0">
                <a:solidFill>
                  <a:schemeClr val="accent1"/>
                </a:solidFill>
              </a:rPr>
              <a:t>Mrd.)</a:t>
            </a:r>
          </a:p>
        </p:txBody>
      </p:sp>
    </p:spTree>
    <p:extLst>
      <p:ext uri="{BB962C8B-B14F-4D97-AF65-F5344CB8AC3E}">
        <p14:creationId xmlns:p14="http://schemas.microsoft.com/office/powerpoint/2010/main" val="318066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1420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15638"/>
            <a:ext cx="8493941" cy="646331"/>
          </a:xfrm>
        </p:spPr>
        <p:txBody>
          <a:bodyPr/>
          <a:lstStyle/>
          <a:p>
            <a:r>
              <a:rPr lang="de-AT" dirty="0" smtClean="0"/>
              <a:t>ÖBIB-Gesetz 2015 </a:t>
            </a:r>
            <a:r>
              <a:rPr lang="de-AT" sz="1800" dirty="0" smtClean="0"/>
              <a:t>(seit 19. März 2015 in Kraft)</a:t>
            </a:r>
            <a:br>
              <a:rPr lang="de-AT" sz="1800" dirty="0" smtClean="0"/>
            </a:br>
            <a:r>
              <a:rPr lang="de-AT" sz="1800" dirty="0" smtClean="0"/>
              <a:t>Wesentliche Ziele</a:t>
            </a:r>
            <a:endParaRPr lang="de-AT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23850" y="1311275"/>
            <a:ext cx="8494713" cy="4647426"/>
          </a:xfrm>
        </p:spPr>
        <p:txBody>
          <a:bodyPr/>
          <a:lstStyle/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Weisungsgebundene GmbH gegenüber BMF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Diversifikation über Experten (ÖBIB &amp; Aufsichtsräte)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>
                <a:solidFill>
                  <a:schemeClr val="accent1"/>
                </a:solidFill>
              </a:rPr>
              <a:t>Unabhängiges Nominierungskomitee </a:t>
            </a:r>
            <a:r>
              <a:rPr lang="de-AT" dirty="0">
                <a:solidFill>
                  <a:schemeClr val="tx1"/>
                </a:solidFill>
              </a:rPr>
              <a:t>für die Auswahl von </a:t>
            </a:r>
            <a:r>
              <a:rPr lang="de-AT" b="1" dirty="0">
                <a:solidFill>
                  <a:schemeClr val="accent1"/>
                </a:solidFill>
              </a:rPr>
              <a:t>Aufsichtsratsmitgliedern</a:t>
            </a:r>
            <a:r>
              <a:rPr lang="de-AT" dirty="0">
                <a:solidFill>
                  <a:schemeClr val="tx1"/>
                </a:solidFill>
              </a:rPr>
              <a:t> der Beteiligungsunternehmen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Experten-, Beratungs- und Serviceeinheit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Wahrnehmung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b="1" dirty="0">
                <a:solidFill>
                  <a:schemeClr val="accent1"/>
                </a:solidFill>
              </a:rPr>
              <a:t>der Eigentümerinteressen </a:t>
            </a:r>
            <a:endParaRPr lang="de-AT" b="1" dirty="0" smtClean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dirty="0" smtClean="0">
                <a:solidFill>
                  <a:schemeClr val="tx1"/>
                </a:solidFill>
              </a:rPr>
              <a:t>Im </a:t>
            </a:r>
            <a:r>
              <a:rPr lang="de-AT" dirty="0">
                <a:solidFill>
                  <a:schemeClr val="tx1"/>
                </a:solidFill>
              </a:rPr>
              <a:t>Interesse des </a:t>
            </a:r>
            <a:r>
              <a:rPr lang="de-AT" b="1" dirty="0">
                <a:solidFill>
                  <a:schemeClr val="accent1"/>
                </a:solidFill>
              </a:rPr>
              <a:t>Wirtschafts- und Forschungsstandortes </a:t>
            </a:r>
            <a:r>
              <a:rPr lang="de-AT" b="1" dirty="0" smtClean="0">
                <a:solidFill>
                  <a:schemeClr val="accent1"/>
                </a:solidFill>
              </a:rPr>
              <a:t>Österreich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Optimierte </a:t>
            </a:r>
            <a:r>
              <a:rPr lang="de-AT" b="1" dirty="0">
                <a:solidFill>
                  <a:schemeClr val="accent1"/>
                </a:solidFill>
              </a:rPr>
              <a:t>Ausrichtung der Beteiligungen </a:t>
            </a:r>
            <a:r>
              <a:rPr lang="de-AT" dirty="0">
                <a:solidFill>
                  <a:schemeClr val="tx1"/>
                </a:solidFill>
              </a:rPr>
              <a:t>des Bundes mit dem Ziel einer verantwortlichen, nachhaltigen und langfristigen Wertschaffung</a:t>
            </a:r>
          </a:p>
          <a:p>
            <a:pPr lvl="1"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Strategische </a:t>
            </a:r>
            <a:r>
              <a:rPr lang="de-AT" b="1" dirty="0">
                <a:solidFill>
                  <a:schemeClr val="accent1"/>
                </a:solidFill>
              </a:rPr>
              <a:t>Entscheidungen </a:t>
            </a:r>
            <a:r>
              <a:rPr lang="de-AT" dirty="0">
                <a:solidFill>
                  <a:schemeClr val="tx1"/>
                </a:solidFill>
              </a:rPr>
              <a:t>des Eigentümers effizient und professionell </a:t>
            </a:r>
            <a:r>
              <a:rPr lang="de-AT" b="1" dirty="0" smtClean="0">
                <a:solidFill>
                  <a:schemeClr val="accent1"/>
                </a:solidFill>
              </a:rPr>
              <a:t>umsetzen</a:t>
            </a:r>
            <a:endParaRPr lang="de-AT" b="1" dirty="0">
              <a:solidFill>
                <a:schemeClr val="accent1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26146" y="1065929"/>
            <a:ext cx="849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oliennummernplatzhalt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 noProof="0" smtClean="0"/>
              <a:pPr/>
              <a:t>5</a:t>
            </a:fld>
            <a:endParaRPr lang="de-AT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062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40160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15638"/>
            <a:ext cx="8493941" cy="646331"/>
          </a:xfrm>
        </p:spPr>
        <p:txBody>
          <a:bodyPr/>
          <a:lstStyle/>
          <a:p>
            <a:r>
              <a:rPr lang="de-AT" dirty="0" smtClean="0"/>
              <a:t>ÖBIB-Gesetz 2015 </a:t>
            </a:r>
            <a:r>
              <a:rPr lang="de-AT" sz="1800" dirty="0" smtClean="0"/>
              <a:t>(seit 19. März 2015 in Kraft)</a:t>
            </a:r>
            <a:br>
              <a:rPr lang="de-AT" sz="1800" dirty="0" smtClean="0"/>
            </a:br>
            <a:r>
              <a:rPr lang="de-AT" sz="1800" dirty="0" smtClean="0"/>
              <a:t>Wesentliche Aufgaben</a:t>
            </a:r>
            <a:endParaRPr lang="de-AT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23850" y="1311275"/>
            <a:ext cx="8494713" cy="4308872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Beteiligungsmanagement</a:t>
            </a:r>
            <a:r>
              <a:rPr lang="de-AT" dirty="0">
                <a:solidFill>
                  <a:schemeClr val="tx1"/>
                </a:solidFill>
              </a:rPr>
              <a:t>	</a:t>
            </a:r>
            <a:r>
              <a:rPr lang="de-AT" dirty="0" smtClean="0">
                <a:solidFill>
                  <a:schemeClr val="tx1"/>
                </a:solidFill>
              </a:rPr>
              <a:t>		Das </a:t>
            </a:r>
            <a:r>
              <a:rPr lang="de-AT" dirty="0">
                <a:solidFill>
                  <a:schemeClr val="tx1"/>
                </a:solidFill>
              </a:rPr>
              <a:t>Halten, die Verwaltung und die </a:t>
            </a:r>
            <a:r>
              <a:rPr lang="de-AT" dirty="0" smtClean="0">
                <a:solidFill>
                  <a:schemeClr val="tx1"/>
                </a:solidFill>
              </a:rPr>
              <a:t>						Ausübung </a:t>
            </a:r>
            <a:r>
              <a:rPr lang="de-AT" dirty="0">
                <a:solidFill>
                  <a:schemeClr val="tx1"/>
                </a:solidFill>
              </a:rPr>
              <a:t>von </a:t>
            </a:r>
            <a:r>
              <a:rPr lang="de-AT" dirty="0" smtClean="0">
                <a:solidFill>
                  <a:schemeClr val="tx1"/>
                </a:solidFill>
              </a:rPr>
              <a:t>Anteilsrechten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Privatisierungsmanagement</a:t>
            </a:r>
            <a:r>
              <a:rPr lang="de-AT" dirty="0">
                <a:solidFill>
                  <a:schemeClr val="tx1"/>
                </a:solidFill>
              </a:rPr>
              <a:t>	</a:t>
            </a:r>
            <a:r>
              <a:rPr lang="de-AT" dirty="0" smtClean="0">
                <a:solidFill>
                  <a:schemeClr val="tx1"/>
                </a:solidFill>
              </a:rPr>
              <a:t>	Die </a:t>
            </a:r>
            <a:r>
              <a:rPr lang="de-AT" dirty="0">
                <a:solidFill>
                  <a:schemeClr val="tx1"/>
                </a:solidFill>
              </a:rPr>
              <a:t>Abgabe von Anteilen nach Maßgabe </a:t>
            </a:r>
            <a:r>
              <a:rPr lang="de-AT" dirty="0" smtClean="0">
                <a:solidFill>
                  <a:schemeClr val="tx1"/>
                </a:solidFill>
              </a:rPr>
              <a:t>					eines </a:t>
            </a:r>
            <a:r>
              <a:rPr lang="de-AT" u="sng" dirty="0">
                <a:solidFill>
                  <a:schemeClr val="tx1"/>
                </a:solidFill>
              </a:rPr>
              <a:t>Auftrages der </a:t>
            </a:r>
            <a:r>
              <a:rPr lang="de-AT" u="sng" dirty="0" smtClean="0">
                <a:solidFill>
                  <a:schemeClr val="tx1"/>
                </a:solidFill>
              </a:rPr>
              <a:t>Bundesregierung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Anteilserwerb				</a:t>
            </a:r>
            <a:r>
              <a:rPr lang="de-AT" dirty="0" smtClean="0">
                <a:solidFill>
                  <a:schemeClr val="tx1"/>
                </a:solidFill>
              </a:rPr>
              <a:t>Nach </a:t>
            </a:r>
            <a:r>
              <a:rPr lang="de-AT" dirty="0">
                <a:solidFill>
                  <a:schemeClr val="tx1"/>
                </a:solidFill>
              </a:rPr>
              <a:t>Maßgabe eines </a:t>
            </a:r>
            <a:r>
              <a:rPr lang="de-AT" u="sng" dirty="0">
                <a:solidFill>
                  <a:schemeClr val="tx1"/>
                </a:solidFill>
              </a:rPr>
              <a:t>Auftrages der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smtClean="0">
                <a:solidFill>
                  <a:schemeClr val="tx1"/>
                </a:solidFill>
              </a:rPr>
              <a:t>						</a:t>
            </a:r>
            <a:r>
              <a:rPr lang="de-AT" u="sng" dirty="0" smtClean="0">
                <a:solidFill>
                  <a:schemeClr val="tx1"/>
                </a:solidFill>
              </a:rPr>
              <a:t>Bundesregierung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 smtClean="0">
                <a:solidFill>
                  <a:schemeClr val="accent1"/>
                </a:solidFill>
              </a:rPr>
              <a:t>Wahrung </a:t>
            </a:r>
            <a:r>
              <a:rPr lang="de-AT" b="1" dirty="0">
                <a:solidFill>
                  <a:schemeClr val="accent1"/>
                </a:solidFill>
              </a:rPr>
              <a:t>der Eigentümerinteressen </a:t>
            </a:r>
            <a:r>
              <a:rPr lang="de-AT" dirty="0">
                <a:solidFill>
                  <a:schemeClr val="tx1"/>
                </a:solidFill>
              </a:rPr>
              <a:t>	</a:t>
            </a:r>
            <a:r>
              <a:rPr lang="de-AT" dirty="0" smtClean="0">
                <a:solidFill>
                  <a:schemeClr val="tx1"/>
                </a:solidFill>
              </a:rPr>
              <a:t>z.B.; Gesellschafterversammlungen, 						Organbeschlüsse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 smtClean="0">
                <a:solidFill>
                  <a:schemeClr val="tx1"/>
                </a:solidFill>
              </a:rPr>
              <a:t>Servisierung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>
                <a:solidFill>
                  <a:schemeClr val="tx1"/>
                </a:solidFill>
              </a:rPr>
              <a:t>der </a:t>
            </a:r>
            <a:r>
              <a:rPr lang="de-AT" dirty="0" smtClean="0">
                <a:solidFill>
                  <a:schemeClr val="tx1"/>
                </a:solidFill>
              </a:rPr>
              <a:t>						Aufsichtsratsmitglieder </a:t>
            </a:r>
            <a:r>
              <a:rPr lang="de-AT" dirty="0">
                <a:solidFill>
                  <a:schemeClr val="tx1"/>
                </a:solidFill>
              </a:rPr>
              <a:t>des Bundes</a:t>
            </a:r>
            <a:endParaRPr lang="de-AT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dirty="0">
                <a:solidFill>
                  <a:schemeClr val="accent1"/>
                </a:solidFill>
              </a:rPr>
              <a:t>Beratung der Republik Österreich </a:t>
            </a:r>
            <a:r>
              <a:rPr lang="de-AT" dirty="0">
                <a:solidFill>
                  <a:schemeClr val="tx1"/>
                </a:solidFill>
              </a:rPr>
              <a:t>	</a:t>
            </a:r>
            <a:r>
              <a:rPr lang="de-AT" dirty="0" smtClean="0">
                <a:solidFill>
                  <a:schemeClr val="tx1"/>
                </a:solidFill>
              </a:rPr>
              <a:t>	z.B</a:t>
            </a:r>
            <a:r>
              <a:rPr lang="de-AT" dirty="0">
                <a:solidFill>
                  <a:schemeClr val="tx1"/>
                </a:solidFill>
              </a:rPr>
              <a:t>. bei Anteilsrechten an Unternehmen</a:t>
            </a: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26146" y="1065929"/>
            <a:ext cx="849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oliennummernplatzhalt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 noProof="0" smtClean="0"/>
              <a:pPr/>
              <a:t>6</a:t>
            </a:fld>
            <a:endParaRPr lang="de-AT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38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1025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r>
              <a:rPr lang="de-AT" dirty="0" smtClean="0"/>
              <a:t>Die Praxis</a:t>
            </a:r>
            <a:endParaRPr lang="de-AT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26146" y="1065929"/>
            <a:ext cx="849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oliennummernplatzhalt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>
                <a:solidFill>
                  <a:srgbClr val="003880"/>
                </a:solidFill>
              </a:rPr>
              <a:pPr/>
              <a:t>7</a:t>
            </a:fld>
            <a:endParaRPr lang="de-AT">
              <a:solidFill>
                <a:srgbClr val="003880"/>
              </a:solidFill>
            </a:endParaRPr>
          </a:p>
        </p:txBody>
      </p:sp>
      <p:sp>
        <p:nvSpPr>
          <p:cNvPr id="8" name="Textplatzhalter 4"/>
          <p:cNvSpPr txBox="1">
            <a:spLocks/>
          </p:cNvSpPr>
          <p:nvPr/>
        </p:nvSpPr>
        <p:spPr bwMode="auto">
          <a:xfrm>
            <a:off x="4749291" y="3086994"/>
            <a:ext cx="416079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241F59"/>
              </a:buClr>
              <a:buSzPct val="110000"/>
              <a:buFont typeface="Wingdings" pitchFamily="2" charset="2"/>
              <a:buNone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</a:defRPr>
            </a:lvl2pPr>
            <a:lvl3pPr marL="358775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</a:defRPr>
            </a:lvl3pPr>
            <a:lvl4pPr marL="538163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</a:defRPr>
            </a:lvl4pPr>
            <a:lvl5pPr marL="717550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"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</a:defRPr>
            </a:lvl5pPr>
            <a:lvl6pPr marL="896938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41F59"/>
              </a:buClr>
              <a:buFont typeface="Arial" pitchFamily="34" charset="0"/>
              <a:buChar char="○"/>
              <a:defRPr sz="1600" baseline="0">
                <a:solidFill>
                  <a:srgbClr val="333333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u="sng" kern="0" dirty="0" smtClean="0">
                <a:solidFill>
                  <a:schemeClr val="accent1"/>
                </a:solidFill>
              </a:rPr>
              <a:t>12 Expertinnen und Experten</a:t>
            </a:r>
            <a:r>
              <a:rPr lang="de-AT" b="1" kern="0" dirty="0" smtClean="0">
                <a:solidFill>
                  <a:schemeClr val="accent1"/>
                </a:solidFill>
              </a:rPr>
              <a:t> für             </a:t>
            </a:r>
            <a:r>
              <a:rPr lang="de-AT" b="1" u="sng" kern="0" dirty="0" smtClean="0">
                <a:solidFill>
                  <a:schemeClr val="accent1"/>
                </a:solidFill>
              </a:rPr>
              <a:t>5 Beteiligungsgesellschaften</a:t>
            </a:r>
            <a:r>
              <a:rPr lang="de-AT" b="1" kern="0" dirty="0" smtClean="0">
                <a:solidFill>
                  <a:schemeClr val="accent1"/>
                </a:solidFill>
              </a:rPr>
              <a:t> nominiert und in den Aufsichtsrat gewählt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kern="0" dirty="0">
                <a:solidFill>
                  <a:schemeClr val="accent1"/>
                </a:solidFill>
              </a:rPr>
              <a:t>d</a:t>
            </a:r>
            <a:r>
              <a:rPr lang="de-AT" b="1" kern="0" dirty="0" smtClean="0">
                <a:solidFill>
                  <a:schemeClr val="accent1"/>
                </a:solidFill>
              </a:rPr>
              <a:t>avon </a:t>
            </a:r>
            <a:r>
              <a:rPr lang="de-AT" b="1" u="sng" kern="0" dirty="0" smtClean="0">
                <a:solidFill>
                  <a:schemeClr val="accent1"/>
                </a:solidFill>
              </a:rPr>
              <a:t>2 AR-Vorsitzende</a:t>
            </a:r>
            <a:r>
              <a:rPr lang="de-AT" b="1" kern="0" dirty="0" smtClean="0">
                <a:solidFill>
                  <a:schemeClr val="accent1"/>
                </a:solidFill>
              </a:rPr>
              <a:t> bei Post und Telekom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505389" y="2113557"/>
            <a:ext cx="2254102" cy="57185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AT" sz="1600" dirty="0" err="1" smtClean="0">
              <a:latin typeface="Arial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740318" y="1631167"/>
            <a:ext cx="586295" cy="701176"/>
            <a:chOff x="3987207" y="3890938"/>
            <a:chExt cx="586295" cy="701176"/>
          </a:xfrm>
        </p:grpSpPr>
        <p:sp>
          <p:nvSpPr>
            <p:cNvPr id="7" name="Gleichschenkliges Dreieck 6"/>
            <p:cNvSpPr/>
            <p:nvPr/>
          </p:nvSpPr>
          <p:spPr bwMode="auto">
            <a:xfrm>
              <a:off x="3987207" y="4104167"/>
              <a:ext cx="586295" cy="48794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4057069" y="3890938"/>
              <a:ext cx="446570" cy="4146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014716" y="1698308"/>
            <a:ext cx="586295" cy="701176"/>
            <a:chOff x="3987207" y="3890938"/>
            <a:chExt cx="586295" cy="701176"/>
          </a:xfrm>
        </p:grpSpPr>
        <p:sp>
          <p:nvSpPr>
            <p:cNvPr id="15" name="Gleichschenkliges Dreieck 14"/>
            <p:cNvSpPr/>
            <p:nvPr/>
          </p:nvSpPr>
          <p:spPr bwMode="auto">
            <a:xfrm>
              <a:off x="3987207" y="4104167"/>
              <a:ext cx="586295" cy="48794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4057069" y="3890938"/>
              <a:ext cx="446570" cy="4146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307863" y="1762969"/>
            <a:ext cx="586295" cy="701176"/>
            <a:chOff x="3987207" y="3890938"/>
            <a:chExt cx="586295" cy="701176"/>
          </a:xfrm>
        </p:grpSpPr>
        <p:sp>
          <p:nvSpPr>
            <p:cNvPr id="18" name="Gleichschenkliges Dreieck 17"/>
            <p:cNvSpPr/>
            <p:nvPr/>
          </p:nvSpPr>
          <p:spPr bwMode="auto">
            <a:xfrm>
              <a:off x="3987207" y="4104167"/>
              <a:ext cx="586295" cy="48794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4057069" y="3890938"/>
              <a:ext cx="446570" cy="4146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1652130" y="1838502"/>
            <a:ext cx="586295" cy="701176"/>
            <a:chOff x="3987207" y="3890938"/>
            <a:chExt cx="586295" cy="701176"/>
          </a:xfrm>
        </p:grpSpPr>
        <p:sp>
          <p:nvSpPr>
            <p:cNvPr id="21" name="Gleichschenkliges Dreieck 20"/>
            <p:cNvSpPr/>
            <p:nvPr/>
          </p:nvSpPr>
          <p:spPr bwMode="auto">
            <a:xfrm>
              <a:off x="3987207" y="4104167"/>
              <a:ext cx="586295" cy="48794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4057069" y="3890938"/>
              <a:ext cx="446570" cy="4146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646745" y="2728206"/>
            <a:ext cx="19813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600" dirty="0" smtClean="0">
                <a:solidFill>
                  <a:schemeClr val="accent1"/>
                </a:solidFill>
              </a:rPr>
              <a:t>Nominierungskomitee</a:t>
            </a:r>
          </a:p>
          <a:p>
            <a:r>
              <a:rPr lang="de-AT" sz="1600" dirty="0" smtClean="0">
                <a:solidFill>
                  <a:schemeClr val="accent1"/>
                </a:solidFill>
              </a:rPr>
              <a:t>2015</a:t>
            </a:r>
          </a:p>
        </p:txBody>
      </p:sp>
      <p:pic>
        <p:nvPicPr>
          <p:cNvPr id="25" name="Picture 8" descr="http://www.obib.co.at/typo3temp/pics/oeiag-post-logo_01_52b1e8536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69" y="3006578"/>
            <a:ext cx="867094" cy="2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obib.co.at/typo3temp/pics/oeiag-omv-logo_02_d502a44d3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64" y="3288564"/>
            <a:ext cx="840096" cy="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obib.co.at/uploads/pics/oiag-telekom-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43" y="3779942"/>
            <a:ext cx="688700" cy="3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obib.co.at/typo3temp/pics/CASAG-Logo_2014_zent_572fd793a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69" y="4168787"/>
            <a:ext cx="848442" cy="4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ttp://www.obib.co.at/uploads/pics/APK_Logo_Pensionskasse_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43" y="4718210"/>
            <a:ext cx="818574" cy="2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platzhalter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806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5357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92637"/>
            <a:ext cx="8493941" cy="369332"/>
          </a:xfrm>
        </p:spPr>
        <p:txBody>
          <a:bodyPr/>
          <a:lstStyle/>
          <a:p>
            <a:r>
              <a:rPr lang="de-AT" dirty="0" smtClean="0"/>
              <a:t>Die Praxis</a:t>
            </a:r>
            <a:endParaRPr lang="de-AT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26146" y="1065929"/>
            <a:ext cx="849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oliennummernplatzhalt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>
                <a:solidFill>
                  <a:srgbClr val="003880"/>
                </a:solidFill>
              </a:rPr>
              <a:pPr/>
              <a:t>8</a:t>
            </a:fld>
            <a:endParaRPr lang="de-AT">
              <a:solidFill>
                <a:srgbClr val="003880"/>
              </a:solidFill>
            </a:endParaRPr>
          </a:p>
        </p:txBody>
      </p:sp>
      <p:sp>
        <p:nvSpPr>
          <p:cNvPr id="9" name="Textplatzhalter 4"/>
          <p:cNvSpPr txBox="1">
            <a:spLocks/>
          </p:cNvSpPr>
          <p:nvPr/>
        </p:nvSpPr>
        <p:spPr bwMode="auto">
          <a:xfrm>
            <a:off x="326146" y="1545191"/>
            <a:ext cx="849471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241F59"/>
              </a:buClr>
              <a:buSzPct val="110000"/>
              <a:buFont typeface="Wingdings" pitchFamily="2" charset="2"/>
              <a:buNone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</a:defRPr>
            </a:lvl2pPr>
            <a:lvl3pPr marL="358775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−"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</a:defRPr>
            </a:lvl3pPr>
            <a:lvl4pPr marL="538163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</a:defRPr>
            </a:lvl4pPr>
            <a:lvl5pPr marL="717550" indent="-1793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"/>
              <a:defRPr sz="1600">
                <a:solidFill>
                  <a:srgbClr val="333333"/>
                </a:solidFill>
                <a:latin typeface="+mn-lt"/>
                <a:ea typeface="MS PGothic" pitchFamily="34" charset="-128"/>
              </a:defRPr>
            </a:lvl5pPr>
            <a:lvl6pPr marL="896938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41F59"/>
              </a:buClr>
              <a:buFont typeface="Arial" pitchFamily="34" charset="0"/>
              <a:buChar char="○"/>
              <a:defRPr sz="1600" baseline="0">
                <a:solidFill>
                  <a:srgbClr val="333333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41F59"/>
              </a:buClr>
              <a:buChar char="»"/>
              <a:defRPr sz="14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kern="0" dirty="0" smtClean="0">
                <a:solidFill>
                  <a:schemeClr val="accent1"/>
                </a:solidFill>
              </a:rPr>
              <a:t>Übernahme von 33,2% Anteil an der Casinos Austria AG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kern="0" dirty="0" smtClean="0">
                <a:solidFill>
                  <a:schemeClr val="accent1"/>
                </a:solidFill>
              </a:rPr>
              <a:t>Ermittlung des objektiven Unternehmenswertes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kern="0" dirty="0" smtClean="0">
                <a:solidFill>
                  <a:schemeClr val="accent1"/>
                </a:solidFill>
              </a:rPr>
              <a:t>Entwicklung einer Strategie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kern="0" dirty="0" smtClean="0">
                <a:solidFill>
                  <a:schemeClr val="accent1"/>
                </a:solidFill>
              </a:rPr>
              <a:t>Syndikat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kern="0" dirty="0" smtClean="0">
                <a:solidFill>
                  <a:schemeClr val="accent1"/>
                </a:solidFill>
              </a:rPr>
              <a:t>Ministerratsbeschluss 0 – 100%</a:t>
            </a:r>
            <a:endParaRPr lang="de-AT" kern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AT" b="1" kern="0" dirty="0" smtClean="0">
                <a:solidFill>
                  <a:schemeClr val="accent1"/>
                </a:solidFill>
              </a:rPr>
              <a:t>Schaffung von Mehrwert (+ 40%)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50936729"/>
              </p:ext>
            </p:extLst>
          </p:nvPr>
        </p:nvGraphicFramePr>
        <p:xfrm>
          <a:off x="4214039" y="2860160"/>
          <a:ext cx="4366437" cy="318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498717" y="4870912"/>
            <a:ext cx="7017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400" b="1" dirty="0" smtClean="0">
                <a:solidFill>
                  <a:schemeClr val="bg1"/>
                </a:solidFill>
              </a:rPr>
              <a:t>ÖBIB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5080782" y="4156494"/>
            <a:ext cx="73898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600" b="1" dirty="0" smtClean="0"/>
              <a:t>CASAG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3977664" y="2860159"/>
            <a:ext cx="2945219" cy="2951714"/>
            <a:chOff x="3976579" y="2860159"/>
            <a:chExt cx="2945219" cy="2951714"/>
          </a:xfrm>
        </p:grpSpPr>
        <p:sp>
          <p:nvSpPr>
            <p:cNvPr id="7" name="Ellipse 6"/>
            <p:cNvSpPr/>
            <p:nvPr/>
          </p:nvSpPr>
          <p:spPr bwMode="auto">
            <a:xfrm>
              <a:off x="3976579" y="2860159"/>
              <a:ext cx="2945219" cy="2838893"/>
            </a:xfrm>
            <a:prstGeom prst="ellipse">
              <a:avLst/>
            </a:prstGeom>
            <a:noFill/>
            <a:ln w="38100" cap="flat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819366" y="5554622"/>
              <a:ext cx="111965" cy="1955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4635797" y="5414328"/>
              <a:ext cx="212651" cy="21679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  <p:sp>
          <p:nvSpPr>
            <p:cNvPr id="8" name="Gleichschenkliges Dreieck 7"/>
            <p:cNvSpPr/>
            <p:nvPr/>
          </p:nvSpPr>
          <p:spPr bwMode="auto">
            <a:xfrm rot="17023665">
              <a:off x="4918852" y="5466315"/>
              <a:ext cx="318977" cy="372139"/>
            </a:xfrm>
            <a:prstGeom prst="triangle">
              <a:avLst/>
            </a:prstGeom>
            <a:solidFill>
              <a:schemeClr val="accent6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600" dirty="0" err="1" smtClean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29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80635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531082"/>
            <a:ext cx="8493941" cy="430887"/>
          </a:xfrm>
        </p:spPr>
        <p:txBody>
          <a:bodyPr/>
          <a:lstStyle/>
          <a:p>
            <a:r>
              <a:rPr lang="de-AT" dirty="0" smtClean="0"/>
              <a:t>Das </a:t>
            </a:r>
            <a:r>
              <a:rPr lang="de-AT" sz="2800" dirty="0" smtClean="0"/>
              <a:t>Verständnis </a:t>
            </a:r>
            <a:r>
              <a:rPr lang="de-AT" dirty="0" smtClean="0"/>
              <a:t>als strategischer Eigentümer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23850" y="1311275"/>
            <a:ext cx="8494713" cy="4555093"/>
          </a:xfrm>
        </p:spPr>
        <p:txBody>
          <a:bodyPr/>
          <a:lstStyle/>
          <a:p>
            <a:r>
              <a:rPr lang="de-AT" b="1" dirty="0" smtClean="0"/>
              <a:t>Ein klares Bekenntnis zu den Inhalten der OECD Guidelines (</a:t>
            </a:r>
            <a:r>
              <a:rPr lang="de-AT" b="1" dirty="0" err="1" smtClean="0"/>
              <a:t>Governance</a:t>
            </a:r>
            <a:r>
              <a:rPr lang="de-AT" b="1" dirty="0" smtClean="0"/>
              <a:t> Standards)</a:t>
            </a:r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de-AT" dirty="0" smtClean="0"/>
              <a:t>Die </a:t>
            </a:r>
            <a:r>
              <a:rPr lang="de-AT" b="1" dirty="0" smtClean="0">
                <a:solidFill>
                  <a:schemeClr val="accent1"/>
                </a:solidFill>
              </a:rPr>
              <a:t>Bevölkerung</a:t>
            </a:r>
            <a:r>
              <a:rPr lang="de-AT" dirty="0" smtClean="0"/>
              <a:t> ist der </a:t>
            </a:r>
            <a:r>
              <a:rPr lang="de-AT" b="1" dirty="0" smtClean="0">
                <a:solidFill>
                  <a:schemeClr val="accent1"/>
                </a:solidFill>
              </a:rPr>
              <a:t>ultimative Eigentümer</a:t>
            </a:r>
            <a:endParaRPr lang="de-AT" dirty="0" smtClean="0"/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de-AT" dirty="0" smtClean="0"/>
              <a:t>Als </a:t>
            </a:r>
            <a:r>
              <a:rPr lang="de-AT" b="1" dirty="0" smtClean="0">
                <a:solidFill>
                  <a:schemeClr val="accent1"/>
                </a:solidFill>
              </a:rPr>
              <a:t>Treuhänder</a:t>
            </a:r>
            <a:r>
              <a:rPr lang="de-AT" dirty="0" smtClean="0">
                <a:solidFill>
                  <a:schemeClr val="accent1"/>
                </a:solidFill>
              </a:rPr>
              <a:t> </a:t>
            </a:r>
            <a:r>
              <a:rPr lang="de-AT" dirty="0" smtClean="0"/>
              <a:t>ist der </a:t>
            </a:r>
            <a:r>
              <a:rPr lang="de-AT" b="1" dirty="0" smtClean="0">
                <a:solidFill>
                  <a:schemeClr val="accent1"/>
                </a:solidFill>
              </a:rPr>
              <a:t>Staat</a:t>
            </a:r>
            <a:r>
              <a:rPr lang="de-AT" dirty="0" smtClean="0"/>
              <a:t> verpflichtet, als aktiver und stets informierter Gesellschafter </a:t>
            </a:r>
            <a:r>
              <a:rPr lang="de-AT" dirty="0" smtClean="0">
                <a:solidFill>
                  <a:schemeClr val="accent1"/>
                </a:solidFill>
              </a:rPr>
              <a:t>im </a:t>
            </a:r>
            <a:r>
              <a:rPr lang="de-AT" b="1" dirty="0" smtClean="0">
                <a:solidFill>
                  <a:schemeClr val="accent1"/>
                </a:solidFill>
              </a:rPr>
              <a:t>öffentlichen Interesse </a:t>
            </a:r>
            <a:r>
              <a:rPr lang="de-AT" b="1" dirty="0" smtClean="0"/>
              <a:t>zu agieren</a:t>
            </a:r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de-AT" dirty="0" smtClean="0"/>
              <a:t>Mit der </a:t>
            </a:r>
            <a:r>
              <a:rPr lang="de-AT" dirty="0" smtClean="0">
                <a:solidFill>
                  <a:schemeClr val="accent1"/>
                </a:solidFill>
              </a:rPr>
              <a:t>Umsetzung</a:t>
            </a:r>
            <a:r>
              <a:rPr lang="de-AT" dirty="0" smtClean="0"/>
              <a:t> ist eine professionell und effizient agierende Einheit unter </a:t>
            </a:r>
            <a:r>
              <a:rPr lang="de-AT" dirty="0" smtClean="0">
                <a:solidFill>
                  <a:schemeClr val="accent1"/>
                </a:solidFill>
              </a:rPr>
              <a:t>klaren gesetzlichen Normen</a:t>
            </a:r>
            <a:r>
              <a:rPr lang="de-AT" dirty="0" smtClean="0"/>
              <a:t> – </a:t>
            </a:r>
            <a:r>
              <a:rPr lang="de-AT" b="1" dirty="0" smtClean="0"/>
              <a:t>ÖBIB-Gesetz 2015 </a:t>
            </a:r>
            <a:r>
              <a:rPr lang="de-AT" dirty="0" smtClean="0"/>
              <a:t>- betraut (ÖBIB)</a:t>
            </a:r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de-AT" dirty="0" smtClean="0"/>
              <a:t>Die Eigentümerinteressen werden stringent von </a:t>
            </a:r>
            <a:r>
              <a:rPr lang="de-AT" b="1" dirty="0" smtClean="0">
                <a:solidFill>
                  <a:schemeClr val="accent1"/>
                </a:solidFill>
              </a:rPr>
              <a:t>erfahrenen und ausschließlich sachorientierten Experten in der ÖBIB </a:t>
            </a:r>
            <a:r>
              <a:rPr lang="de-AT" dirty="0" smtClean="0"/>
              <a:t>umgesetzt</a:t>
            </a:r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de-AT" dirty="0" smtClean="0"/>
              <a:t>Ein </a:t>
            </a:r>
            <a:r>
              <a:rPr lang="de-AT" b="1" dirty="0" smtClean="0"/>
              <a:t>unabhängiges Nominierungskomitee </a:t>
            </a:r>
            <a:r>
              <a:rPr lang="de-AT" dirty="0" smtClean="0"/>
              <a:t>bestimmt die vom Bund zu entsendenden </a:t>
            </a:r>
            <a:r>
              <a:rPr lang="de-AT" b="1" dirty="0" smtClean="0">
                <a:solidFill>
                  <a:schemeClr val="accent1"/>
                </a:solidFill>
              </a:rPr>
              <a:t>Aufsichtsratsmitglieder</a:t>
            </a:r>
            <a:r>
              <a:rPr lang="de-AT" dirty="0" smtClean="0"/>
              <a:t> in den Beteiligungsgesellschaften der ÖBIB</a:t>
            </a:r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de-AT" dirty="0" smtClean="0"/>
              <a:t>Im Sinne einer effizienten Ressourcenallokation ist die </a:t>
            </a:r>
            <a:r>
              <a:rPr lang="de-AT" b="1" dirty="0" smtClean="0">
                <a:solidFill>
                  <a:schemeClr val="accent1"/>
                </a:solidFill>
              </a:rPr>
              <a:t>Maximierung des volkswirtschaftlichen Gesamtvermögens oberste Maxime</a:t>
            </a:r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de-AT" dirty="0" smtClean="0"/>
              <a:t>Die Effizienz der Ressourcenallokation – Beteiligungen des Staates – wird in regelmäßigen Abständen evaluiert</a:t>
            </a:r>
          </a:p>
          <a:p>
            <a:pPr marL="630238" indent="-268288">
              <a:buFont typeface="Arial" panose="020B0604020202020204" pitchFamily="34" charset="0"/>
              <a:buChar char="•"/>
            </a:pPr>
            <a:r>
              <a:rPr lang="de-AT" dirty="0" smtClean="0"/>
              <a:t>Die Beteiligungsgesellschaften agieren </a:t>
            </a:r>
            <a:r>
              <a:rPr lang="de-AT" b="1" dirty="0" smtClean="0">
                <a:solidFill>
                  <a:schemeClr val="accent1"/>
                </a:solidFill>
              </a:rPr>
              <a:t>ohne Einfluss </a:t>
            </a:r>
            <a:r>
              <a:rPr lang="de-AT" b="1" dirty="0">
                <a:solidFill>
                  <a:schemeClr val="accent1"/>
                </a:solidFill>
              </a:rPr>
              <a:t>im operativen Prozess</a:t>
            </a:r>
            <a:r>
              <a:rPr lang="de-AT" dirty="0">
                <a:solidFill>
                  <a:schemeClr val="accent1"/>
                </a:solidFill>
              </a:rPr>
              <a:t> </a:t>
            </a:r>
            <a:r>
              <a:rPr lang="de-AT" dirty="0" smtClean="0"/>
              <a:t>und nach höchsten Standards ökonomischer Prinzipien</a:t>
            </a: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26146" y="1065929"/>
            <a:ext cx="849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oliennummernplatzhalt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53878D-7F3E-4754-B018-ADDBCE3BA704}" type="slidenum">
              <a:rPr lang="de-AT" noProof="0" smtClean="0"/>
              <a:pPr/>
              <a:t>9</a:t>
            </a:fld>
            <a:endParaRPr lang="de-AT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23850" y="6278662"/>
            <a:ext cx="8494713" cy="153888"/>
          </a:xfrm>
        </p:spPr>
        <p:txBody>
          <a:bodyPr/>
          <a:lstStyle/>
          <a:p>
            <a:r>
              <a:rPr lang="de-AT" dirty="0" smtClean="0"/>
              <a:t>Quelle: OECD Guidelines on Corporate </a:t>
            </a:r>
            <a:r>
              <a:rPr lang="de-AT" dirty="0" err="1" smtClean="0"/>
              <a:t>Governance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State-</a:t>
            </a:r>
            <a:r>
              <a:rPr lang="de-AT" dirty="0" err="1" smtClean="0"/>
              <a:t>Owned</a:t>
            </a:r>
            <a:r>
              <a:rPr lang="de-AT" dirty="0" smtClean="0"/>
              <a:t> Enterprises, 2015 Edition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0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33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d/%m/%Y&lt;/m_strFormatTime&gt;&lt;/m_precDefaultDate&gt;&lt;m_precDefaultYear/&gt;&lt;m_precDefaultQuarter/&gt;&lt;m_precDefaultMonth/&gt;&lt;m_precDefaultWeek/&gt;&lt;m_precDefaultDay/&gt;&lt;m_mruColor&gt;&lt;m_vecMRU length=&quot;6&quot;&gt;&lt;elem m_fUsage=&quot;1.49049000000000010000E+000&quot;&gt;&lt;m_ppcolschidx val=&quot;0&quot;/&gt;&lt;m_rgb r=&quot;8a&quot; g=&quot;61&quot; b=&quot;4f&quot;/&gt;&lt;m_nBrightness val=&quot;0&quot;/&gt;&lt;/elem&gt;&lt;elem m_fUsage=&quot;1.38510000000000000000E+000&quot;&gt;&lt;m_ppcolschidx val=&quot;0&quot;/&gt;&lt;m_rgb r=&quot;ea&quot; g=&quot;d6&quot; b=&quot;8a&quot;/&gt;&lt;m_nBrightness val=&quot;0&quot;/&gt;&lt;/elem&gt;&lt;elem m_fUsage=&quot;1.00000000000000000000E+000&quot;&gt;&lt;m_ppcolschidx val=&quot;0&quot;/&gt;&lt;m_rgb r=&quot;8d&quot; g=&quot;a6&quot; b=&quot;cf&quot;/&gt;&lt;m_nBrightness val=&quot;0&quot;/&gt;&lt;/elem&gt;&lt;elem m_fUsage=&quot;9.08764110000000010000E-001&quot;&gt;&lt;m_ppcolschidx val=&quot;0&quot;/&gt;&lt;m_rgb r=&quot;df&quot; g=&quot;71&quot; b=&quot;17&quot;/&gt;&lt;m_nBrightness val=&quot;0&quot;/&gt;&lt;/elem&gt;&lt;elem m_fUsage=&quot;8.10000000000000050000E-001&quot;&gt;&lt;m_ppcolschidx val=&quot;0&quot;/&gt;&lt;m_rgb r=&quot;fd&quot; g=&quot;f2&quot; b=&quot;b9&quot;/&gt;&lt;m_nBrightness val=&quot;0&quot;/&gt;&lt;/elem&gt;&lt;elem m_fUsage=&quot;5.31441000000000160000E-001&quot;&gt;&lt;m_ppcolschidx val=&quot;0&quot;/&gt;&lt;m_rgb r=&quot;b9&quot; g=&quot;b9&quot; b=&quot;bf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ÖBIB Baseform">
  <a:themeElements>
    <a:clrScheme name="ÖIAG_2">
      <a:dk1>
        <a:srgbClr val="000000"/>
      </a:dk1>
      <a:lt1>
        <a:srgbClr val="FFFFFF"/>
      </a:lt1>
      <a:dk2>
        <a:srgbClr val="F1C717"/>
      </a:dk2>
      <a:lt2>
        <a:srgbClr val="E96E17"/>
      </a:lt2>
      <a:accent1>
        <a:srgbClr val="003880"/>
      </a:accent1>
      <a:accent2>
        <a:srgbClr val="4169B9"/>
      </a:accent2>
      <a:accent3>
        <a:srgbClr val="A3B8D9"/>
      </a:accent3>
      <a:accent4>
        <a:srgbClr val="6C6C76"/>
      </a:accent4>
      <a:accent5>
        <a:srgbClr val="B9B9BF"/>
      </a:accent5>
      <a:accent6>
        <a:srgbClr val="CC0000"/>
      </a:accent6>
      <a:hlink>
        <a:srgbClr val="8DA6CF"/>
      </a:hlink>
      <a:folHlink>
        <a:srgbClr val="B9B9BF"/>
      </a:folHlink>
    </a:clrScheme>
    <a:fontScheme name="Folienvorlage 200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600" dirty="0" err="1" smtClean="0"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ÖBIB Baseform">
  <a:themeElements>
    <a:clrScheme name="ÖIAG_2">
      <a:dk1>
        <a:srgbClr val="000000"/>
      </a:dk1>
      <a:lt1>
        <a:srgbClr val="FFFFFF"/>
      </a:lt1>
      <a:dk2>
        <a:srgbClr val="F1C717"/>
      </a:dk2>
      <a:lt2>
        <a:srgbClr val="E96E17"/>
      </a:lt2>
      <a:accent1>
        <a:srgbClr val="003880"/>
      </a:accent1>
      <a:accent2>
        <a:srgbClr val="4169B9"/>
      </a:accent2>
      <a:accent3>
        <a:srgbClr val="A3B8D9"/>
      </a:accent3>
      <a:accent4>
        <a:srgbClr val="6C6C76"/>
      </a:accent4>
      <a:accent5>
        <a:srgbClr val="B9B9BF"/>
      </a:accent5>
      <a:accent6>
        <a:srgbClr val="CC0000"/>
      </a:accent6>
      <a:hlink>
        <a:srgbClr val="8DA6CF"/>
      </a:hlink>
      <a:folHlink>
        <a:srgbClr val="B9B9BF"/>
      </a:folHlink>
    </a:clrScheme>
    <a:fontScheme name="Folienvorlage 200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600" dirty="0" err="1" smtClean="0"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ÖBIB Baseform">
  <a:themeElements>
    <a:clrScheme name="ÖIAG_2">
      <a:dk1>
        <a:srgbClr val="000000"/>
      </a:dk1>
      <a:lt1>
        <a:srgbClr val="FFFFFF"/>
      </a:lt1>
      <a:dk2>
        <a:srgbClr val="F1C717"/>
      </a:dk2>
      <a:lt2>
        <a:srgbClr val="E96E17"/>
      </a:lt2>
      <a:accent1>
        <a:srgbClr val="003880"/>
      </a:accent1>
      <a:accent2>
        <a:srgbClr val="4169B9"/>
      </a:accent2>
      <a:accent3>
        <a:srgbClr val="A3B8D9"/>
      </a:accent3>
      <a:accent4>
        <a:srgbClr val="6C6C76"/>
      </a:accent4>
      <a:accent5>
        <a:srgbClr val="B9B9BF"/>
      </a:accent5>
      <a:accent6>
        <a:srgbClr val="CC0000"/>
      </a:accent6>
      <a:hlink>
        <a:srgbClr val="8DA6CF"/>
      </a:hlink>
      <a:folHlink>
        <a:srgbClr val="B9B9BF"/>
      </a:folHlink>
    </a:clrScheme>
    <a:fontScheme name="Folienvorlage 200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600" dirty="0" err="1" smtClean="0"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ÖBIB Baseform</Template>
  <TotalTime>0</TotalTime>
  <Words>542</Words>
  <Application>Microsoft Macintosh PowerPoint</Application>
  <PresentationFormat>Bildschirmpräsentation (4:3)</PresentationFormat>
  <Paragraphs>136</Paragraphs>
  <Slides>10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ÖBIB Baseform</vt:lpstr>
      <vt:lpstr>1_ÖBIB Baseform</vt:lpstr>
      <vt:lpstr>2_ÖBIB Baseform</vt:lpstr>
      <vt:lpstr>think-cell Folie</vt:lpstr>
      <vt:lpstr>Der Staat als Eigentümer ?!</vt:lpstr>
      <vt:lpstr>Historie</vt:lpstr>
      <vt:lpstr>Highlights</vt:lpstr>
      <vt:lpstr>Aktuelles Beteiligungsportfolio</vt:lpstr>
      <vt:lpstr>ÖBIB-Gesetz 2015 (seit 19. März 2015 in Kraft) Wesentliche Ziele</vt:lpstr>
      <vt:lpstr>ÖBIB-Gesetz 2015 (seit 19. März 2015 in Kraft) Wesentliche Aufgaben</vt:lpstr>
      <vt:lpstr>Die Praxis</vt:lpstr>
      <vt:lpstr>Die Praxis</vt:lpstr>
      <vt:lpstr>Das Verständnis als strategischer Eigentümer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Staat als Aktionär</dc:title>
  <dc:creator>Bettina Vodicka</dc:creator>
  <cp:lastModifiedBy>Wirtschaftslehrpfad Wirtschaftslehrpfad</cp:lastModifiedBy>
  <cp:revision>93</cp:revision>
  <cp:lastPrinted>2016-01-13T15:21:23Z</cp:lastPrinted>
  <dcterms:created xsi:type="dcterms:W3CDTF">2015-10-12T11:51:35Z</dcterms:created>
  <dcterms:modified xsi:type="dcterms:W3CDTF">2016-01-18T11:26:18Z</dcterms:modified>
</cp:coreProperties>
</file>